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media/image11.jpg" ContentType="image/jpeg"/>
  <Override PartName="/ppt/media/image12.jpg" ContentType="image/jpeg"/>
  <Override PartName="/ppt/media/image19.jpg" ContentType="image/jpeg"/>
  <Override PartName="/ppt/media/image21.jpg" ContentType="image/jpeg"/>
  <Override PartName="/ppt/media/image22.jpg" ContentType="image/jpeg"/>
  <Override PartName="/ppt/media/image23.jpg" ContentType="image/jpeg"/>
  <Override PartName="/ppt/media/image26.jpg" ContentType="image/jpeg"/>
  <Override PartName="/ppt/media/image27.jpg" ContentType="image/jpeg"/>
  <Override PartName="/ppt/media/image29.jpg" ContentType="image/jpeg"/>
  <Override PartName="/ppt/media/image32.jpg" ContentType="image/jpeg"/>
  <Override PartName="/ppt/media/image3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309" r:id="rId5"/>
    <p:sldId id="283" r:id="rId6"/>
    <p:sldId id="310" r:id="rId7"/>
    <p:sldId id="258" r:id="rId8"/>
    <p:sldId id="334" r:id="rId9"/>
    <p:sldId id="312" r:id="rId10"/>
    <p:sldId id="311" r:id="rId11"/>
    <p:sldId id="313" r:id="rId12"/>
    <p:sldId id="315" r:id="rId13"/>
    <p:sldId id="314" r:id="rId14"/>
    <p:sldId id="317" r:id="rId15"/>
    <p:sldId id="320" r:id="rId16"/>
    <p:sldId id="321" r:id="rId17"/>
    <p:sldId id="323" r:id="rId18"/>
    <p:sldId id="325" r:id="rId19"/>
    <p:sldId id="324" r:id="rId20"/>
    <p:sldId id="326" r:id="rId21"/>
    <p:sldId id="327" r:id="rId22"/>
    <p:sldId id="330" r:id="rId23"/>
    <p:sldId id="331" r:id="rId24"/>
    <p:sldId id="332" r:id="rId25"/>
    <p:sldId id="333" r:id="rId26"/>
    <p:sldId id="322"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3366"/>
    <a:srgbClr val="FF9900"/>
    <a:srgbClr val="5F5F5F"/>
    <a:srgbClr val="88DD00"/>
    <a:srgbClr val="002266"/>
    <a:srgbClr val="C0C0C0"/>
    <a:srgbClr val="969696"/>
    <a:srgbClr val="557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94717" autoAdjust="0"/>
  </p:normalViewPr>
  <p:slideViewPr>
    <p:cSldViewPr snapToObjects="1">
      <p:cViewPr varScale="1">
        <p:scale>
          <a:sx n="88" d="100"/>
          <a:sy n="88" d="100"/>
        </p:scale>
        <p:origin x="-1386" y="-108"/>
      </p:cViewPr>
      <p:guideLst>
        <p:guide orient="horz" pos="570"/>
        <p:guide orient="horz" pos="4030"/>
        <p:guide pos="2880"/>
        <p:guide pos="290"/>
        <p:guide pos="547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pt-BR"/>
          </a:p>
        </p:txBody>
      </p:sp>
      <p:sp>
        <p:nvSpPr>
          <p:cNvPr id="71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pt-BR"/>
          </a:p>
        </p:txBody>
      </p:sp>
      <p:sp>
        <p:nvSpPr>
          <p:cNvPr id="71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pt-BR"/>
          </a:p>
        </p:txBody>
      </p:sp>
      <p:sp>
        <p:nvSpPr>
          <p:cNvPr id="71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05F74D-6A31-4095-A107-B50F01D86466}" type="slidenum">
              <a:rPr lang="pt-BR"/>
              <a:pPr/>
              <a:t>‹#›</a:t>
            </a:fld>
            <a:endParaRPr lang="pt-BR"/>
          </a:p>
        </p:txBody>
      </p:sp>
    </p:spTree>
    <p:extLst>
      <p:ext uri="{BB962C8B-B14F-4D97-AF65-F5344CB8AC3E}">
        <p14:creationId xmlns:p14="http://schemas.microsoft.com/office/powerpoint/2010/main" val="2175672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AF583FD-C969-4326-8539-38F18E301B71}" type="slidenum">
              <a:rPr lang="en-US"/>
              <a:pPr/>
              <a:t>‹#›</a:t>
            </a:fld>
            <a:endParaRPr lang="en-US"/>
          </a:p>
        </p:txBody>
      </p:sp>
    </p:spTree>
    <p:extLst>
      <p:ext uri="{BB962C8B-B14F-4D97-AF65-F5344CB8AC3E}">
        <p14:creationId xmlns:p14="http://schemas.microsoft.com/office/powerpoint/2010/main" val="9652533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normAutofit/>
          </a:bodyPr>
          <a:lstStyle/>
          <a:p>
            <a:r>
              <a:rPr lang="en-US" sz="2000" dirty="0" smtClean="0"/>
              <a:t>Gender Identity</a:t>
            </a:r>
          </a:p>
          <a:p>
            <a:endParaRPr lang="en-US" sz="2000" dirty="0" smtClean="0"/>
          </a:p>
          <a:p>
            <a:r>
              <a:rPr lang="en-US" sz="2000" dirty="0" smtClean="0"/>
              <a:t>Some individuals may identify with the gender opposite to the physical attributes commonly associated with an individual’s physical sex and used to designate a person as male or female on Identity Documents such as a Birth Certificate, Driver’s License or Passport</a:t>
            </a:r>
          </a:p>
          <a:p>
            <a:endParaRPr lang="en-US" sz="2000" dirty="0" smtClean="0"/>
          </a:p>
        </p:txBody>
      </p:sp>
      <p:sp>
        <p:nvSpPr>
          <p:cNvPr id="4" name="Slide Number Placeholder 3"/>
          <p:cNvSpPr>
            <a:spLocks noGrp="1"/>
          </p:cNvSpPr>
          <p:nvPr>
            <p:ph type="sldNum" sz="quarter" idx="10"/>
          </p:nvPr>
        </p:nvSpPr>
        <p:spPr/>
        <p:txBody>
          <a:bodyPr/>
          <a:lstStyle/>
          <a:p>
            <a:pPr>
              <a:defRPr/>
            </a:pPr>
            <a:fld id="{5CB72D6C-C974-486D-8FF2-3269481E5073}" type="slidenum">
              <a:rPr lang="de-DE" smtClean="0"/>
              <a:pPr>
                <a:defRPr/>
              </a:pPr>
              <a:t>4</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6" name="Picture 2" descr="C:\Users\sandro.r.prada\Desktop\0000_LGBT_Network\shutterstock_55188145.jpg"/>
          <p:cNvPicPr>
            <a:picLocks noChangeAspect="1" noChangeArrowheads="1"/>
          </p:cNvPicPr>
          <p:nvPr userDrawn="1"/>
        </p:nvPicPr>
        <p:blipFill>
          <a:blip r:embed="rId2" cstate="print"/>
          <a:srcRect t="52976" r="2039" b="14622"/>
          <a:stretch>
            <a:fillRect/>
          </a:stretch>
        </p:blipFill>
        <p:spPr bwMode="auto">
          <a:xfrm>
            <a:off x="0" y="3331923"/>
            <a:ext cx="9048750" cy="2079321"/>
          </a:xfrm>
          <a:prstGeom prst="rect">
            <a:avLst/>
          </a:prstGeom>
          <a:noFill/>
        </p:spPr>
      </p:pic>
      <p:sp>
        <p:nvSpPr>
          <p:cNvPr id="31" name="Rectangle 30"/>
          <p:cNvSpPr/>
          <p:nvPr userDrawn="1"/>
        </p:nvSpPr>
        <p:spPr>
          <a:xfrm>
            <a:off x="0" y="0"/>
            <a:ext cx="9144000" cy="685800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a:ln>
                <a:noFill/>
              </a:ln>
              <a:solidFill>
                <a:sysClr val="window" lastClr="FFFFFF"/>
              </a:solidFill>
              <a:effectLst/>
              <a:uLnTx/>
              <a:uFillTx/>
              <a:latin typeface="Arial"/>
              <a:ea typeface="+mn-ea"/>
              <a:cs typeface="+mn-cs"/>
            </a:endParaRPr>
          </a:p>
        </p:txBody>
      </p:sp>
      <p:cxnSp>
        <p:nvCxnSpPr>
          <p:cNvPr id="32" name="Straight Connector 9"/>
          <p:cNvCxnSpPr>
            <a:cxnSpLocks noChangeShapeType="1"/>
          </p:cNvCxnSpPr>
          <p:nvPr userDrawn="1"/>
        </p:nvCxnSpPr>
        <p:spPr bwMode="auto">
          <a:xfrm>
            <a:off x="452437" y="6598217"/>
            <a:ext cx="8691563" cy="0"/>
          </a:xfrm>
          <a:prstGeom prst="line">
            <a:avLst/>
          </a:prstGeom>
          <a:noFill/>
          <a:ln w="6350">
            <a:solidFill>
              <a:sysClr val="windowText" lastClr="000000"/>
            </a:solidFill>
            <a:round/>
            <a:headEnd/>
            <a:tailEnd/>
          </a:ln>
        </p:spPr>
      </p:cxnSp>
      <p:sp>
        <p:nvSpPr>
          <p:cNvPr id="4113" name="Rectangle 17"/>
          <p:cNvSpPr>
            <a:spLocks noGrp="1" noChangeArrowheads="1"/>
          </p:cNvSpPr>
          <p:nvPr>
            <p:ph type="ctrTitle" sz="quarter" hasCustomPrompt="1"/>
          </p:nvPr>
        </p:nvSpPr>
        <p:spPr bwMode="auto">
          <a:xfrm>
            <a:off x="450850" y="904875"/>
            <a:ext cx="8243888" cy="1292662"/>
          </a:xfrm>
        </p:spPr>
        <p:txBody>
          <a:bodyPr wrap="square" anchor="t">
            <a:spAutoFit/>
          </a:bodyPr>
          <a:lstStyle>
            <a:lvl1pPr>
              <a:defRPr sz="2800" b="0">
                <a:solidFill>
                  <a:schemeClr val="tx1"/>
                </a:solidFill>
              </a:defRPr>
            </a:lvl1pPr>
          </a:lstStyle>
          <a:p>
            <a:r>
              <a:rPr lang="en-US" noProof="0" dirty="0" smtClean="0"/>
              <a:t>Click to edit </a:t>
            </a:r>
            <a:br>
              <a:rPr lang="en-US" noProof="0" dirty="0" smtClean="0"/>
            </a:br>
            <a:r>
              <a:rPr lang="en-US" noProof="0" dirty="0" smtClean="0"/>
              <a:t>Master title </a:t>
            </a:r>
            <a:br>
              <a:rPr lang="en-US" noProof="0" dirty="0" smtClean="0"/>
            </a:br>
            <a:r>
              <a:rPr lang="en-US" noProof="0" dirty="0" smtClean="0"/>
              <a:t>style</a:t>
            </a:r>
            <a:endParaRPr lang="en-US" noProof="0" dirty="0"/>
          </a:p>
        </p:txBody>
      </p:sp>
      <p:sp>
        <p:nvSpPr>
          <p:cNvPr id="4114" name="Rectangle 18"/>
          <p:cNvSpPr>
            <a:spLocks noGrp="1" noChangeArrowheads="1"/>
          </p:cNvSpPr>
          <p:nvPr>
            <p:ph type="subTitle" sz="quarter" idx="1"/>
          </p:nvPr>
        </p:nvSpPr>
        <p:spPr>
          <a:xfrm>
            <a:off x="450850" y="2345288"/>
            <a:ext cx="8243888" cy="244475"/>
          </a:xfrm>
          <a:ln w="9525"/>
        </p:spPr>
        <p:txBody>
          <a:bodyPr/>
          <a:lstStyle>
            <a:lvl1pPr marL="0" indent="0">
              <a:spcBef>
                <a:spcPct val="0"/>
              </a:spcBef>
              <a:buFontTx/>
              <a:buNone/>
              <a:defRPr b="0">
                <a:solidFill>
                  <a:schemeClr val="tx1"/>
                </a:solidFill>
              </a:defRPr>
            </a:lvl1pPr>
          </a:lstStyle>
          <a:p>
            <a:r>
              <a:rPr lang="en-US" noProof="0" smtClean="0"/>
              <a:t>Click to edit Master subtitle style</a:t>
            </a:r>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0"/>
            <a:ext cx="8243168" cy="756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0000" y="1296000"/>
            <a:ext cx="8244738" cy="892552"/>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0" hasCustomPrompt="1"/>
          </p:nvPr>
        </p:nvSpPr>
        <p:spPr>
          <a:xfrm>
            <a:off x="460375" y="904875"/>
            <a:ext cx="8232875" cy="276999"/>
          </a:xfrm>
        </p:spPr>
        <p:txBody>
          <a:bodyPr/>
          <a:lstStyle>
            <a:lvl1pPr marL="0" indent="0">
              <a:buNone/>
              <a:defRPr sz="1800">
                <a:solidFill>
                  <a:srgbClr val="FF3366"/>
                </a:solidFill>
              </a:defRPr>
            </a:lvl1pPr>
          </a:lstStyle>
          <a:p>
            <a:pPr lvl="0"/>
            <a:r>
              <a:rPr lang="en-US" dirty="0" smtClean="0"/>
              <a:t>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0"/>
            <a:ext cx="8243168" cy="756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0000" y="904875"/>
            <a:ext cx="8244738" cy="892552"/>
          </a:xfr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0000" y="0"/>
            <a:ext cx="8244738" cy="756000"/>
          </a:xfr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pic>
        <p:nvPicPr>
          <p:cNvPr id="20" name="Picture 2" descr="C:\Users\sandro.r.prada\Desktop\0000_LGBT_Network\shutterstock_55188145.jpg"/>
          <p:cNvPicPr>
            <a:picLocks noChangeAspect="1" noChangeArrowheads="1"/>
          </p:cNvPicPr>
          <p:nvPr userDrawn="1"/>
        </p:nvPicPr>
        <p:blipFill>
          <a:blip r:embed="rId2" cstate="print"/>
          <a:srcRect t="52646" r="3097" b="14616"/>
          <a:stretch>
            <a:fillRect/>
          </a:stretch>
        </p:blipFill>
        <p:spPr bwMode="auto">
          <a:xfrm flipH="1">
            <a:off x="4819650" y="457200"/>
            <a:ext cx="4324348" cy="852488"/>
          </a:xfrm>
          <a:prstGeom prst="rect">
            <a:avLst/>
          </a:prstGeom>
          <a:noFill/>
        </p:spPr>
      </p:pic>
      <p:sp>
        <p:nvSpPr>
          <p:cNvPr id="19" name="TextBox 18"/>
          <p:cNvSpPr txBox="1"/>
          <p:nvPr userDrawn="1"/>
        </p:nvSpPr>
        <p:spPr>
          <a:xfrm>
            <a:off x="8228010" y="6282171"/>
            <a:ext cx="466728" cy="138499"/>
          </a:xfrm>
          <a:prstGeom prst="rect">
            <a:avLst/>
          </a:prstGeom>
          <a:noFill/>
        </p:spPr>
        <p:txBody>
          <a:bodyPr wrap="square" lIns="0" tIns="0" rIns="0" bIns="0" rtlCol="0" anchor="b" anchorCtr="0">
            <a:spAutoFit/>
          </a:bodyPr>
          <a:lstStyle/>
          <a:p>
            <a:pPr algn="r"/>
            <a:fld id="{9506F66D-3967-4DB8-9A18-525DE62AD90B}" type="slidenum">
              <a:rPr lang="en-US" sz="900" smtClean="0">
                <a:solidFill>
                  <a:schemeClr val="tx1"/>
                </a:solidFill>
              </a:rPr>
              <a:pPr algn="r"/>
              <a:t>‹#›</a:t>
            </a:fld>
            <a:endParaRPr lang="en-US" sz="900" dirty="0">
              <a:solidFill>
                <a:schemeClr val="tx1"/>
              </a:solidFill>
            </a:endParaRPr>
          </a:p>
        </p:txBody>
      </p:sp>
      <p:sp>
        <p:nvSpPr>
          <p:cNvPr id="2" name="Title 1"/>
          <p:cNvSpPr>
            <a:spLocks noGrp="1"/>
          </p:cNvSpPr>
          <p:nvPr>
            <p:ph type="title"/>
          </p:nvPr>
        </p:nvSpPr>
        <p:spPr>
          <a:xfrm>
            <a:off x="450000" y="0"/>
            <a:ext cx="8244660" cy="756000"/>
          </a:xfrm>
        </p:spPr>
        <p:txBody>
          <a:bodyPr/>
          <a:lstStyle/>
          <a:p>
            <a:r>
              <a:rPr lang="en-US" smtClean="0"/>
              <a:t>Click to edit Master title style</a:t>
            </a:r>
            <a:endParaRPr lang="en-US"/>
          </a:p>
        </p:txBody>
      </p:sp>
      <p:cxnSp>
        <p:nvCxnSpPr>
          <p:cNvPr id="4" name="Straight Connector 11"/>
          <p:cNvCxnSpPr>
            <a:cxnSpLocks noChangeShapeType="1"/>
          </p:cNvCxnSpPr>
          <p:nvPr userDrawn="1"/>
        </p:nvCxnSpPr>
        <p:spPr bwMode="auto">
          <a:xfrm>
            <a:off x="447675" y="6549807"/>
            <a:ext cx="8691563" cy="0"/>
          </a:xfrm>
          <a:prstGeom prst="line">
            <a:avLst/>
          </a:prstGeom>
          <a:noFill/>
          <a:ln w="6350">
            <a:solidFill>
              <a:schemeClr val="tx1"/>
            </a:solidFill>
            <a:round/>
            <a:headEnd/>
            <a:tailEnd/>
          </a:ln>
        </p:spPr>
      </p:cxnSp>
      <p:sp>
        <p:nvSpPr>
          <p:cNvPr id="21" name="Text Placeholder 20"/>
          <p:cNvSpPr>
            <a:spLocks noGrp="1"/>
          </p:cNvSpPr>
          <p:nvPr>
            <p:ph type="body" sz="quarter" idx="10"/>
          </p:nvPr>
        </p:nvSpPr>
        <p:spPr>
          <a:xfrm>
            <a:off x="460375" y="1440000"/>
            <a:ext cx="8234364" cy="276999"/>
          </a:xfrm>
        </p:spPr>
        <p:txBody>
          <a:bodyPr/>
          <a:lstStyle>
            <a:lvl1pPr marL="0" indent="0">
              <a:spcBef>
                <a:spcPts val="0"/>
              </a:spcBef>
              <a:buNone/>
              <a:defRPr sz="1800">
                <a:solidFill>
                  <a:schemeClr val="bg1">
                    <a:lumMod val="50000"/>
                  </a:schemeClr>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6C44D60-A2AF-4030-A917-C84762A94575}" type="datetimeFigureOut">
              <a:rPr lang="en-US" smtClean="0"/>
              <a:pPr/>
              <a:t>6/10/2016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969276-942F-4718-8345-46E8F35C7864}"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descr="C:\Users\sandro.r.prada\Desktop\0000_LGBT_Network\shutterstock_55188145.jpg"/>
          <p:cNvPicPr>
            <a:picLocks noChangeAspect="1" noChangeArrowheads="1"/>
          </p:cNvPicPr>
          <p:nvPr userDrawn="1"/>
        </p:nvPicPr>
        <p:blipFill>
          <a:blip r:embed="rId8" cstate="print"/>
          <a:srcRect t="52646" r="3097" b="14616"/>
          <a:stretch>
            <a:fillRect/>
          </a:stretch>
        </p:blipFill>
        <p:spPr bwMode="auto">
          <a:xfrm flipH="1">
            <a:off x="7490467" y="613775"/>
            <a:ext cx="1653533" cy="325972"/>
          </a:xfrm>
          <a:prstGeom prst="rect">
            <a:avLst/>
          </a:prstGeom>
          <a:noFill/>
        </p:spPr>
      </p:pic>
      <p:sp>
        <p:nvSpPr>
          <p:cNvPr id="7" name="TextBox 6"/>
          <p:cNvSpPr txBox="1"/>
          <p:nvPr/>
        </p:nvSpPr>
        <p:spPr>
          <a:xfrm>
            <a:off x="8228010" y="6547551"/>
            <a:ext cx="466728" cy="138499"/>
          </a:xfrm>
          <a:prstGeom prst="rect">
            <a:avLst/>
          </a:prstGeom>
          <a:noFill/>
        </p:spPr>
        <p:txBody>
          <a:bodyPr wrap="square" lIns="0" tIns="0" rIns="0" bIns="0" rtlCol="0" anchor="b" anchorCtr="0">
            <a:spAutoFit/>
          </a:bodyPr>
          <a:lstStyle/>
          <a:p>
            <a:pPr algn="r"/>
            <a:fld id="{9506F66D-3967-4DB8-9A18-525DE62AD90B}" type="slidenum">
              <a:rPr lang="en-US" sz="900" smtClean="0">
                <a:solidFill>
                  <a:schemeClr val="tx1"/>
                </a:solidFill>
              </a:rPr>
              <a:pPr algn="r"/>
              <a:t>‹#›</a:t>
            </a:fld>
            <a:endParaRPr lang="en-US" sz="900" dirty="0">
              <a:solidFill>
                <a:schemeClr val="tx1"/>
              </a:solidFill>
            </a:endParaRPr>
          </a:p>
        </p:txBody>
      </p:sp>
      <p:sp>
        <p:nvSpPr>
          <p:cNvPr id="1054" name="Rectangle 30"/>
          <p:cNvSpPr>
            <a:spLocks noGrp="1" noChangeArrowheads="1"/>
          </p:cNvSpPr>
          <p:nvPr>
            <p:ph type="title"/>
          </p:nvPr>
        </p:nvSpPr>
        <p:spPr bwMode="gray">
          <a:xfrm>
            <a:off x="450000" y="0"/>
            <a:ext cx="8243168" cy="7560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smtClean="0"/>
              <a:t>Click to edit </a:t>
            </a:r>
            <a:br>
              <a:rPr lang="en-US" dirty="0" smtClean="0"/>
            </a:br>
            <a:r>
              <a:rPr lang="en-US" dirty="0" smtClean="0"/>
              <a:t>Master title style</a:t>
            </a:r>
          </a:p>
        </p:txBody>
      </p:sp>
      <p:sp>
        <p:nvSpPr>
          <p:cNvPr id="1057" name="Rectangle 33"/>
          <p:cNvSpPr>
            <a:spLocks noGrp="1" noChangeArrowheads="1"/>
          </p:cNvSpPr>
          <p:nvPr>
            <p:ph type="body" idx="1"/>
          </p:nvPr>
        </p:nvSpPr>
        <p:spPr bwMode="auto">
          <a:xfrm>
            <a:off x="450000" y="904875"/>
            <a:ext cx="8244738" cy="892552"/>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4" r:id="rId4"/>
    <p:sldLayoutId id="2147483655" r:id="rId5"/>
    <p:sldLayoutId id="2147483658" r:id="rId6"/>
  </p:sldLayoutIdLst>
  <p:hf hdr="0" dt="0"/>
  <p:txStyles>
    <p:titleStyle>
      <a:lvl1pPr algn="l" rtl="0" eaLnBrk="1" fontAlgn="base" hangingPunct="1">
        <a:spcBef>
          <a:spcPct val="0"/>
        </a:spcBef>
        <a:spcAft>
          <a:spcPct val="0"/>
        </a:spcAft>
        <a:defRPr sz="2000" b="0">
          <a:solidFill>
            <a:schemeClr val="tx1"/>
          </a:solidFill>
          <a:latin typeface="+mj-lt"/>
          <a:ea typeface="+mj-ea"/>
          <a:cs typeface="+mj-cs"/>
        </a:defRPr>
      </a:lvl1pPr>
      <a:lvl2pPr algn="l" rtl="0" eaLnBrk="1" fontAlgn="base" hangingPunct="1">
        <a:spcBef>
          <a:spcPct val="0"/>
        </a:spcBef>
        <a:spcAft>
          <a:spcPct val="0"/>
        </a:spcAft>
        <a:defRPr sz="2200" b="1">
          <a:solidFill>
            <a:schemeClr val="bg1"/>
          </a:solidFill>
          <a:latin typeface="Arial" charset="0"/>
        </a:defRPr>
      </a:lvl2pPr>
      <a:lvl3pPr algn="l" rtl="0" eaLnBrk="1" fontAlgn="base" hangingPunct="1">
        <a:spcBef>
          <a:spcPct val="0"/>
        </a:spcBef>
        <a:spcAft>
          <a:spcPct val="0"/>
        </a:spcAft>
        <a:defRPr sz="2200" b="1">
          <a:solidFill>
            <a:schemeClr val="bg1"/>
          </a:solidFill>
          <a:latin typeface="Arial" charset="0"/>
        </a:defRPr>
      </a:lvl3pPr>
      <a:lvl4pPr algn="l" rtl="0" eaLnBrk="1" fontAlgn="base" hangingPunct="1">
        <a:spcBef>
          <a:spcPct val="0"/>
        </a:spcBef>
        <a:spcAft>
          <a:spcPct val="0"/>
        </a:spcAft>
        <a:defRPr sz="2200" b="1">
          <a:solidFill>
            <a:schemeClr val="bg1"/>
          </a:solidFill>
          <a:latin typeface="Arial" charset="0"/>
        </a:defRPr>
      </a:lvl4pPr>
      <a:lvl5pPr algn="l" rtl="0" eaLnBrk="1" fontAlgn="base" hangingPunct="1">
        <a:spcBef>
          <a:spcPct val="0"/>
        </a:spcBef>
        <a:spcAft>
          <a:spcPct val="0"/>
        </a:spcAft>
        <a:defRPr sz="2200" b="1">
          <a:solidFill>
            <a:schemeClr val="bg1"/>
          </a:solidFill>
          <a:latin typeface="Arial" charset="0"/>
        </a:defRPr>
      </a:lvl5pPr>
      <a:lvl6pPr marL="457200" algn="l" rtl="0" eaLnBrk="1" fontAlgn="base" hangingPunct="1">
        <a:spcBef>
          <a:spcPct val="0"/>
        </a:spcBef>
        <a:spcAft>
          <a:spcPct val="0"/>
        </a:spcAft>
        <a:defRPr sz="2200" b="1">
          <a:solidFill>
            <a:schemeClr val="bg1"/>
          </a:solidFill>
          <a:latin typeface="Arial" charset="0"/>
        </a:defRPr>
      </a:lvl6pPr>
      <a:lvl7pPr marL="914400" algn="l" rtl="0" eaLnBrk="1" fontAlgn="base" hangingPunct="1">
        <a:spcBef>
          <a:spcPct val="0"/>
        </a:spcBef>
        <a:spcAft>
          <a:spcPct val="0"/>
        </a:spcAft>
        <a:defRPr sz="2200" b="1">
          <a:solidFill>
            <a:schemeClr val="bg1"/>
          </a:solidFill>
          <a:latin typeface="Arial" charset="0"/>
        </a:defRPr>
      </a:lvl7pPr>
      <a:lvl8pPr marL="1371600" algn="l" rtl="0" eaLnBrk="1" fontAlgn="base" hangingPunct="1">
        <a:spcBef>
          <a:spcPct val="0"/>
        </a:spcBef>
        <a:spcAft>
          <a:spcPct val="0"/>
        </a:spcAft>
        <a:defRPr sz="2200" b="1">
          <a:solidFill>
            <a:schemeClr val="bg1"/>
          </a:solidFill>
          <a:latin typeface="Arial" charset="0"/>
        </a:defRPr>
      </a:lvl8pPr>
      <a:lvl9pPr marL="1828800" algn="l" rtl="0" eaLnBrk="1" fontAlgn="base" hangingPunct="1">
        <a:spcBef>
          <a:spcPct val="0"/>
        </a:spcBef>
        <a:spcAft>
          <a:spcPct val="0"/>
        </a:spcAft>
        <a:defRPr sz="2200" b="1">
          <a:solidFill>
            <a:schemeClr val="bg1"/>
          </a:solidFill>
          <a:latin typeface="Arial" charset="0"/>
        </a:defRPr>
      </a:lvl9pPr>
    </p:titleStyle>
    <p:bodyStyle>
      <a:lvl1pPr marL="166688" indent="-166688" algn="l" rtl="0" eaLnBrk="1" fontAlgn="base" hangingPunct="1">
        <a:spcBef>
          <a:spcPts val="600"/>
        </a:spcBef>
        <a:spcAft>
          <a:spcPct val="0"/>
        </a:spcAft>
        <a:buChar char="•"/>
        <a:defRPr sz="1600">
          <a:solidFill>
            <a:srgbClr val="000000"/>
          </a:solidFill>
          <a:latin typeface="+mn-lt"/>
          <a:ea typeface="+mn-ea"/>
          <a:cs typeface="+mn-cs"/>
        </a:defRPr>
      </a:lvl1pPr>
      <a:lvl2pPr marL="347663" indent="-174625" algn="l" rtl="0" eaLnBrk="1" fontAlgn="base" hangingPunct="1">
        <a:spcBef>
          <a:spcPts val="600"/>
        </a:spcBef>
        <a:spcAft>
          <a:spcPct val="0"/>
        </a:spcAft>
        <a:buChar char="–"/>
        <a:defRPr sz="1600">
          <a:solidFill>
            <a:srgbClr val="000000"/>
          </a:solidFill>
          <a:latin typeface="+mn-lt"/>
        </a:defRPr>
      </a:lvl2pPr>
      <a:lvl3pPr marL="512763" indent="-165100" algn="l" rtl="0" eaLnBrk="1" fontAlgn="base" hangingPunct="1">
        <a:spcBef>
          <a:spcPts val="600"/>
        </a:spcBef>
        <a:spcAft>
          <a:spcPct val="0"/>
        </a:spcAft>
        <a:buFont typeface="Arial" charset="0"/>
        <a:buChar char="-"/>
        <a:defRPr sz="1600">
          <a:solidFill>
            <a:srgbClr val="000000"/>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image" Target="../media/image2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16.PNG"/><Relationship Id="rId7" Type="http://schemas.openxmlformats.org/officeDocument/2006/relationships/image" Target="../media/image28.jpe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7.jpg"/><Relationship Id="rId5" Type="http://schemas.openxmlformats.org/officeDocument/2006/relationships/image" Target="../media/image20.PNG"/><Relationship Id="rId10"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2.jp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20.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image" Target="../media/image20.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jpg"/><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g"/><Relationship Id="rId3" Type="http://schemas.openxmlformats.org/officeDocument/2006/relationships/image" Target="../media/image16.PNG"/><Relationship Id="rId7" Type="http://schemas.openxmlformats.org/officeDocument/2006/relationships/hyperlink" Target="http://www.ncbi.nlm.nih.gov/pubmed/15177706" TargetMode="External"/><Relationship Id="rId12" Type="http://schemas.openxmlformats.org/officeDocument/2006/relationships/image" Target="../media/image21.jp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hyperlink" Target="http://www.shb-info.org/sitebuildercontent/sitebuilderfiles/desexposedhbs.pdf" TargetMode="External"/><Relationship Id="rId11" Type="http://schemas.openxmlformats.org/officeDocument/2006/relationships/image" Target="../media/image20.PNG"/><Relationship Id="rId5" Type="http://schemas.openxmlformats.org/officeDocument/2006/relationships/hyperlink" Target="http://www.cakeworld.info/home/transsexualism/what-causes" TargetMode="External"/><Relationship Id="rId10" Type="http://schemas.openxmlformats.org/officeDocument/2006/relationships/image" Target="../media/image19.jpg"/><Relationship Id="rId4" Type="http://schemas.openxmlformats.org/officeDocument/2006/relationships/hyperlink" Target="http://ehp.niehs.nih.gov/wp-content/uploads/121/11/ehp.1306533.pdf" TargetMode="Externa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620" y="2276571"/>
            <a:ext cx="11305256" cy="3384677"/>
          </a:xfrm>
          <a:prstGeom prst="rect">
            <a:avLst/>
          </a:prstGeom>
        </p:spPr>
      </p:pic>
      <p:sp>
        <p:nvSpPr>
          <p:cNvPr id="5" name="Title 2"/>
          <p:cNvSpPr txBox="1">
            <a:spLocks/>
          </p:cNvSpPr>
          <p:nvPr/>
        </p:nvSpPr>
        <p:spPr bwMode="gray">
          <a:xfrm>
            <a:off x="395536" y="2132856"/>
            <a:ext cx="8496944"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0">
                <a:solidFill>
                  <a:schemeClr val="tx1"/>
                </a:solidFill>
                <a:latin typeface="+mj-lt"/>
                <a:ea typeface="+mj-ea"/>
                <a:cs typeface="+mj-cs"/>
              </a:defRPr>
            </a:lvl1pPr>
            <a:lvl2pPr algn="l" rtl="0" eaLnBrk="1" fontAlgn="base" hangingPunct="1">
              <a:spcBef>
                <a:spcPct val="0"/>
              </a:spcBef>
              <a:spcAft>
                <a:spcPct val="0"/>
              </a:spcAft>
              <a:defRPr sz="2200" b="1">
                <a:solidFill>
                  <a:schemeClr val="bg1"/>
                </a:solidFill>
                <a:latin typeface="Arial" charset="0"/>
              </a:defRPr>
            </a:lvl2pPr>
            <a:lvl3pPr algn="l" rtl="0" eaLnBrk="1" fontAlgn="base" hangingPunct="1">
              <a:spcBef>
                <a:spcPct val="0"/>
              </a:spcBef>
              <a:spcAft>
                <a:spcPct val="0"/>
              </a:spcAft>
              <a:defRPr sz="2200" b="1">
                <a:solidFill>
                  <a:schemeClr val="bg1"/>
                </a:solidFill>
                <a:latin typeface="Arial" charset="0"/>
              </a:defRPr>
            </a:lvl3pPr>
            <a:lvl4pPr algn="l" rtl="0" eaLnBrk="1" fontAlgn="base" hangingPunct="1">
              <a:spcBef>
                <a:spcPct val="0"/>
              </a:spcBef>
              <a:spcAft>
                <a:spcPct val="0"/>
              </a:spcAft>
              <a:defRPr sz="2200" b="1">
                <a:solidFill>
                  <a:schemeClr val="bg1"/>
                </a:solidFill>
                <a:latin typeface="Arial" charset="0"/>
              </a:defRPr>
            </a:lvl4pPr>
            <a:lvl5pPr algn="l" rtl="0" eaLnBrk="1" fontAlgn="base" hangingPunct="1">
              <a:spcBef>
                <a:spcPct val="0"/>
              </a:spcBef>
              <a:spcAft>
                <a:spcPct val="0"/>
              </a:spcAft>
              <a:defRPr sz="2200" b="1">
                <a:solidFill>
                  <a:schemeClr val="bg1"/>
                </a:solidFill>
                <a:latin typeface="Arial" charset="0"/>
              </a:defRPr>
            </a:lvl5pPr>
            <a:lvl6pPr marL="457200" algn="l" rtl="0" eaLnBrk="1" fontAlgn="base" hangingPunct="1">
              <a:spcBef>
                <a:spcPct val="0"/>
              </a:spcBef>
              <a:spcAft>
                <a:spcPct val="0"/>
              </a:spcAft>
              <a:defRPr sz="2200" b="1">
                <a:solidFill>
                  <a:schemeClr val="bg1"/>
                </a:solidFill>
                <a:latin typeface="Arial" charset="0"/>
              </a:defRPr>
            </a:lvl6pPr>
            <a:lvl7pPr marL="914400" algn="l" rtl="0" eaLnBrk="1" fontAlgn="base" hangingPunct="1">
              <a:spcBef>
                <a:spcPct val="0"/>
              </a:spcBef>
              <a:spcAft>
                <a:spcPct val="0"/>
              </a:spcAft>
              <a:defRPr sz="2200" b="1">
                <a:solidFill>
                  <a:schemeClr val="bg1"/>
                </a:solidFill>
                <a:latin typeface="Arial" charset="0"/>
              </a:defRPr>
            </a:lvl7pPr>
            <a:lvl8pPr marL="1371600" algn="l" rtl="0" eaLnBrk="1" fontAlgn="base" hangingPunct="1">
              <a:spcBef>
                <a:spcPct val="0"/>
              </a:spcBef>
              <a:spcAft>
                <a:spcPct val="0"/>
              </a:spcAft>
              <a:defRPr sz="2200" b="1">
                <a:solidFill>
                  <a:schemeClr val="bg1"/>
                </a:solidFill>
                <a:latin typeface="Arial" charset="0"/>
              </a:defRPr>
            </a:lvl8pPr>
            <a:lvl9pPr marL="1828800" algn="l" rtl="0" eaLnBrk="1" fontAlgn="base" hangingPunct="1">
              <a:spcBef>
                <a:spcPct val="0"/>
              </a:spcBef>
              <a:spcAft>
                <a:spcPct val="0"/>
              </a:spcAft>
              <a:defRPr sz="2200" b="1">
                <a:solidFill>
                  <a:schemeClr val="bg1"/>
                </a:solidFill>
                <a:latin typeface="Arial" charset="0"/>
              </a:defRPr>
            </a:lvl9pPr>
          </a:lstStyle>
          <a:p>
            <a:pPr algn="ctr"/>
            <a:r>
              <a:rPr lang="en-US" sz="8000" b="1" kern="0" dirty="0" smtClean="0"/>
              <a:t>Anti-Trans Myths</a:t>
            </a:r>
            <a:endParaRPr lang="en-US" sz="8000" b="1" kern="0" dirty="0"/>
          </a:p>
        </p:txBody>
      </p:sp>
      <p:sp>
        <p:nvSpPr>
          <p:cNvPr id="7" name="TextBox 6"/>
          <p:cNvSpPr txBox="1"/>
          <p:nvPr/>
        </p:nvSpPr>
        <p:spPr>
          <a:xfrm>
            <a:off x="2467066" y="5510379"/>
            <a:ext cx="4353884" cy="584775"/>
          </a:xfrm>
          <a:prstGeom prst="rect">
            <a:avLst/>
          </a:prstGeom>
          <a:noFill/>
        </p:spPr>
        <p:txBody>
          <a:bodyPr wrap="none" rtlCol="0">
            <a:spAutoFit/>
          </a:bodyPr>
          <a:lstStyle/>
          <a:p>
            <a:r>
              <a:rPr lang="en-US" sz="3200" dirty="0" smtClean="0"/>
              <a:t>A Skeptics Introduction</a:t>
            </a:r>
            <a:endParaRPr lang="en-US" sz="3200" dirty="0"/>
          </a:p>
        </p:txBody>
      </p:sp>
    </p:spTree>
    <p:extLst>
      <p:ext uri="{BB962C8B-B14F-4D97-AF65-F5344CB8AC3E}">
        <p14:creationId xmlns:p14="http://schemas.microsoft.com/office/powerpoint/2010/main" val="308345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 y="2780928"/>
            <a:ext cx="9144000" cy="360040"/>
          </a:xfrm>
        </p:spPr>
        <p:txBody>
          <a:bodyPr/>
          <a:lstStyle/>
          <a:p>
            <a:pPr algn="ctr"/>
            <a:r>
              <a:rPr lang="en-US" sz="4000" dirty="0" smtClean="0"/>
              <a:t>Being trans is not a mental illness</a:t>
            </a:r>
            <a:endParaRPr lang="en-US" sz="4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7350" y="1025278"/>
            <a:ext cx="3497248" cy="151547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512" y="1196752"/>
            <a:ext cx="3429479" cy="1238423"/>
          </a:xfrm>
          <a:prstGeom prst="rect">
            <a:avLst/>
          </a:prstGeom>
        </p:spPr>
      </p:pic>
      <p:sp>
        <p:nvSpPr>
          <p:cNvPr id="7" name="TextBox 6"/>
          <p:cNvSpPr txBox="1"/>
          <p:nvPr/>
        </p:nvSpPr>
        <p:spPr>
          <a:xfrm>
            <a:off x="547803" y="1233947"/>
            <a:ext cx="8064896" cy="529375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Because the people who define what a mental illness is (American Psychiatric Association), say it isn’t for starters:</a:t>
            </a:r>
          </a:p>
          <a:p>
            <a:endParaRPr lang="en-US" dirty="0"/>
          </a:p>
          <a:p>
            <a:r>
              <a:rPr lang="en-US" sz="1600" i="1" dirty="0" smtClean="0"/>
              <a:t>“</a:t>
            </a:r>
            <a:r>
              <a:rPr lang="en-US" sz="1600" i="1" dirty="0"/>
              <a:t>It is important to note that gender nonconformity is not in itself a mental disorder. The critical element of gender </a:t>
            </a:r>
            <a:r>
              <a:rPr lang="en-US" sz="1600" i="1" dirty="0" err="1"/>
              <a:t>dysphoria</a:t>
            </a:r>
            <a:r>
              <a:rPr lang="en-US" sz="1600" i="1" dirty="0"/>
              <a:t> is the presence of clinically significant distress associated with the condition</a:t>
            </a:r>
            <a:r>
              <a:rPr lang="en-US" sz="1600" i="1" dirty="0" smtClean="0"/>
              <a:t>.” </a:t>
            </a:r>
          </a:p>
          <a:p>
            <a:endParaRPr lang="en-US" i="1" dirty="0"/>
          </a:p>
          <a:p>
            <a:pPr marL="285750" indent="-285750">
              <a:buFont typeface="Arial" panose="020B0604020202020204" pitchFamily="34" charset="0"/>
              <a:buChar char="•"/>
            </a:pPr>
            <a:r>
              <a:rPr lang="en-US" dirty="0" smtClean="0"/>
              <a:t>Because transgender people function as well as cisgender people when given proper medical care:</a:t>
            </a:r>
          </a:p>
          <a:p>
            <a:endParaRPr lang="en-US" dirty="0" smtClean="0"/>
          </a:p>
          <a:p>
            <a:r>
              <a:rPr lang="en-US" sz="1600" i="1" dirty="0" smtClean="0"/>
              <a:t>“Male-to-female </a:t>
            </a:r>
            <a:r>
              <a:rPr lang="en-US" sz="1600" i="1" dirty="0"/>
              <a:t>and FM individuals had the same psychological functioning </a:t>
            </a:r>
            <a:r>
              <a:rPr lang="en-US" sz="1600" i="1" dirty="0" smtClean="0"/>
              <a:t>level as </a:t>
            </a:r>
            <a:r>
              <a:rPr lang="en-US" sz="1600" i="1" dirty="0"/>
              <a:t>measured by the Symptom Checklist inventory (SCL-90), which was also similar to the psychological functioning level of the normal population and better than that of untreated individuals with GID</a:t>
            </a:r>
            <a:r>
              <a:rPr lang="en-US" sz="1600" i="1" dirty="0" smtClean="0"/>
              <a:t>.” - </a:t>
            </a:r>
            <a:r>
              <a:rPr lang="en-US" sz="1600" dirty="0"/>
              <a:t>Murad, M</a:t>
            </a:r>
            <a:r>
              <a:rPr lang="en-US" sz="1600" dirty="0" smtClean="0"/>
              <a:t>., et al. (</a:t>
            </a:r>
            <a:r>
              <a:rPr lang="en-US" sz="1600" dirty="0"/>
              <a:t>2010</a:t>
            </a:r>
            <a:r>
              <a:rPr lang="en-US" sz="1600" dirty="0" smtClean="0"/>
              <a:t>)</a:t>
            </a:r>
          </a:p>
          <a:p>
            <a:endParaRPr lang="en-US" dirty="0" smtClean="0"/>
          </a:p>
          <a:p>
            <a:r>
              <a:rPr lang="en-US" sz="1600" i="1" dirty="0" smtClean="0"/>
              <a:t>“</a:t>
            </a:r>
            <a:r>
              <a:rPr lang="en-US" sz="1600" i="1" dirty="0"/>
              <a:t>The mental health quality of life of trans women without surgical intervention was significantly lower compared to the general population, while those transwomen who received FFS, GRS, or both had mental health quality of life scores not significantly different from the general female population</a:t>
            </a:r>
            <a:r>
              <a:rPr lang="en-US" sz="1600" i="1" dirty="0" smtClean="0"/>
              <a:t>.” - </a:t>
            </a:r>
            <a:r>
              <a:rPr lang="en-US" sz="1600" dirty="0"/>
              <a:t>Ainsworth &amp; </a:t>
            </a:r>
            <a:r>
              <a:rPr lang="en-US" sz="1600" dirty="0" smtClean="0"/>
              <a:t>Spiegel</a:t>
            </a:r>
            <a:r>
              <a:rPr lang="en-US" sz="1600" dirty="0"/>
              <a:t>, </a:t>
            </a:r>
            <a:r>
              <a:rPr lang="en-US" sz="1600" dirty="0" smtClean="0"/>
              <a:t>(</a:t>
            </a:r>
            <a:r>
              <a:rPr lang="en-US" sz="1600" dirty="0"/>
              <a:t>2010) </a:t>
            </a:r>
            <a:r>
              <a:rPr lang="en-US" dirty="0" smtClean="0"/>
              <a:t/>
            </a:r>
            <a:br>
              <a:rPr lang="en-US" dirty="0" smtClean="0"/>
            </a:br>
            <a:endParaRPr lang="en-US" dirty="0"/>
          </a:p>
        </p:txBody>
      </p:sp>
      <p:sp>
        <p:nvSpPr>
          <p:cNvPr id="8" name="TextBox 7"/>
          <p:cNvSpPr txBox="1"/>
          <p:nvPr/>
        </p:nvSpPr>
        <p:spPr>
          <a:xfrm>
            <a:off x="899592" y="3140968"/>
            <a:ext cx="7632848" cy="2926186"/>
          </a:xfrm>
          <a:prstGeom prst="rect">
            <a:avLst/>
          </a:prstGeom>
          <a:noFill/>
        </p:spPr>
        <p:txBody>
          <a:bodyPr wrap="square" rtlCol="0">
            <a:spAutoFit/>
          </a:bodyPr>
          <a:lstStyle/>
          <a:p>
            <a:pPr marL="0" indent="0" algn="ctr">
              <a:lnSpc>
                <a:spcPct val="114000"/>
              </a:lnSpc>
              <a:spcBef>
                <a:spcPts val="1200"/>
              </a:spcBef>
              <a:spcAft>
                <a:spcPts val="1200"/>
              </a:spcAft>
              <a:buNone/>
            </a:pPr>
            <a:r>
              <a:rPr lang="en-US" sz="2400" b="1" kern="0" dirty="0" smtClean="0"/>
              <a:t>The American Psychiatric Association does not define transgender identities as intrinsically disordered, because they do not meet the definition</a:t>
            </a:r>
          </a:p>
          <a:p>
            <a:pPr marL="0" indent="0" algn="ctr">
              <a:lnSpc>
                <a:spcPct val="114000"/>
              </a:lnSpc>
              <a:spcBef>
                <a:spcPts val="1200"/>
              </a:spcBef>
              <a:spcAft>
                <a:spcPts val="1200"/>
              </a:spcAft>
              <a:buNone/>
            </a:pPr>
            <a:r>
              <a:rPr lang="en-US" sz="2400" b="1" kern="0" dirty="0" smtClean="0"/>
              <a:t>Being transgender does not necessarily affect an individual’s ability to function</a:t>
            </a:r>
            <a:endParaRPr lang="en-US" sz="2400" b="1" kern="0" dirty="0"/>
          </a:p>
        </p:txBody>
      </p:sp>
    </p:spTree>
    <p:extLst>
      <p:ext uri="{BB962C8B-B14F-4D97-AF65-F5344CB8AC3E}">
        <p14:creationId xmlns:p14="http://schemas.microsoft.com/office/powerpoint/2010/main" val="184644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09879"/>
            <a:ext cx="9144000" cy="360040"/>
          </a:xfrm>
        </p:spPr>
        <p:txBody>
          <a:bodyPr/>
          <a:lstStyle/>
          <a:p>
            <a:pPr marL="0" indent="0" algn="ctr">
              <a:lnSpc>
                <a:spcPct val="114000"/>
              </a:lnSpc>
              <a:spcBef>
                <a:spcPts val="1200"/>
              </a:spcBef>
              <a:spcAft>
                <a:spcPts val="1200"/>
              </a:spcAft>
            </a:pPr>
            <a:r>
              <a:rPr lang="en-US" sz="4000" dirty="0"/>
              <a:t>Trans people benefit </a:t>
            </a:r>
            <a:r>
              <a:rPr lang="en-US" sz="4000" dirty="0" smtClean="0"/>
              <a:t>greatly from </a:t>
            </a:r>
            <a:r>
              <a:rPr lang="en-US" sz="4000" dirty="0"/>
              <a:t>affirming medical care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7350" y="1025278"/>
            <a:ext cx="3497248" cy="151547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512" y="1196752"/>
            <a:ext cx="3429479" cy="1238423"/>
          </a:xfrm>
          <a:prstGeom prst="rect">
            <a:avLst/>
          </a:prstGeom>
        </p:spPr>
      </p:pic>
      <p:sp>
        <p:nvSpPr>
          <p:cNvPr id="7" name="TextBox 6"/>
          <p:cNvSpPr txBox="1"/>
          <p:nvPr/>
        </p:nvSpPr>
        <p:spPr>
          <a:xfrm>
            <a:off x="541312" y="476672"/>
            <a:ext cx="8064896" cy="646331"/>
          </a:xfrm>
          <a:prstGeom prst="rect">
            <a:avLst/>
          </a:prstGeom>
          <a:noFill/>
        </p:spPr>
        <p:txBody>
          <a:bodyPr wrap="square" rtlCol="0">
            <a:spAutoFit/>
          </a:bodyPr>
          <a:lstStyle/>
          <a:p>
            <a:r>
              <a:rPr lang="en-US" dirty="0" smtClean="0"/>
              <a:t/>
            </a:r>
            <a:br>
              <a:rPr lang="en-US" dirty="0" smtClean="0"/>
            </a:b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6716" y="197334"/>
            <a:ext cx="2922079" cy="186351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736" y="369676"/>
            <a:ext cx="5191850" cy="1352739"/>
          </a:xfrm>
          <a:prstGeom prst="rect">
            <a:avLst/>
          </a:prstGeom>
        </p:spPr>
      </p:pic>
      <p:sp>
        <p:nvSpPr>
          <p:cNvPr id="10" name="Rectangle 9"/>
          <p:cNvSpPr/>
          <p:nvPr/>
        </p:nvSpPr>
        <p:spPr>
          <a:xfrm>
            <a:off x="549616" y="974125"/>
            <a:ext cx="8064896" cy="5632311"/>
          </a:xfrm>
          <a:prstGeom prst="rect">
            <a:avLst/>
          </a:prstGeom>
        </p:spPr>
        <p:txBody>
          <a:bodyPr wrap="square">
            <a:spAutoFit/>
          </a:bodyPr>
          <a:lstStyle/>
          <a:p>
            <a:r>
              <a:rPr lang="en-US" i="1" dirty="0"/>
              <a:t>“An established body of medical research demonstrates the effectiveness and medical necessity of mental health care, hormone therapy and sex reassignment surgery as forms of therapeutic treatment for many people diagnosed with GID .... Health experts in GID, including </a:t>
            </a:r>
            <a:r>
              <a:rPr lang="en-US" i="1" dirty="0" smtClean="0"/>
              <a:t>WPATH</a:t>
            </a:r>
            <a:r>
              <a:rPr lang="en-US" i="1" dirty="0"/>
              <a:t>, have rejected the myth that such treatments are 'cosmetic' or 'experimental' and have recognized that these treatments can provide safe and effective treatment for a serious health condition.” </a:t>
            </a:r>
            <a:r>
              <a:rPr lang="en-US" dirty="0"/>
              <a:t>AMA Resolution 122</a:t>
            </a:r>
          </a:p>
          <a:p>
            <a:endParaRPr lang="en-US" dirty="0"/>
          </a:p>
          <a:p>
            <a:r>
              <a:rPr lang="en-US" i="1" dirty="0"/>
              <a:t>“Summarizing the results from the 18 outcome studies of the last 2 decades, the conclusion that SRS is the most appropriate treatment to alleviate the suffering of extremely gender dysphoric individuals still stands ....” </a:t>
            </a:r>
            <a:r>
              <a:rPr lang="en-US" dirty="0" err="1"/>
              <a:t>Gijs</a:t>
            </a:r>
            <a:r>
              <a:rPr lang="en-US" dirty="0"/>
              <a:t>, L., &amp; </a:t>
            </a:r>
            <a:r>
              <a:rPr lang="en-US" dirty="0" err="1"/>
              <a:t>Brewaeys</a:t>
            </a:r>
            <a:r>
              <a:rPr lang="en-US" dirty="0"/>
              <a:t>, A. (2007)]</a:t>
            </a:r>
          </a:p>
          <a:p>
            <a:endParaRPr lang="en-US" i="1" dirty="0"/>
          </a:p>
          <a:p>
            <a:r>
              <a:rPr lang="en-US" i="1" dirty="0"/>
              <a:t>“[t]here were few negative consequences, and all aspects of the reassignment process contributed to overwhelmingly positive outcomes.” </a:t>
            </a:r>
            <a:r>
              <a:rPr lang="en-US" dirty="0" err="1"/>
              <a:t>Monstrey</a:t>
            </a:r>
            <a:r>
              <a:rPr lang="en-US" dirty="0"/>
              <a:t> et al. 2007</a:t>
            </a:r>
          </a:p>
          <a:p>
            <a:endParaRPr lang="en-US" i="1" dirty="0"/>
          </a:p>
          <a:p>
            <a:r>
              <a:rPr lang="en-US" i="1" dirty="0"/>
              <a:t>“[s]ex reassignment surgery has been part of the treatment of transsexuality for &gt;70 years and is widely accepted as therapeutic.” </a:t>
            </a:r>
            <a:r>
              <a:rPr lang="en-US" dirty="0"/>
              <a:t>Annette Kuhn et </a:t>
            </a:r>
            <a:r>
              <a:rPr lang="en-US" dirty="0" err="1"/>
              <a:t>aI</a:t>
            </a:r>
            <a:r>
              <a:rPr lang="en-US" dirty="0"/>
              <a:t>., 2009</a:t>
            </a:r>
            <a:endParaRPr lang="en-US" i="1" dirty="0"/>
          </a:p>
        </p:txBody>
      </p:sp>
      <p:sp>
        <p:nvSpPr>
          <p:cNvPr id="13" name="TextBox 12"/>
          <p:cNvSpPr txBox="1"/>
          <p:nvPr/>
        </p:nvSpPr>
        <p:spPr>
          <a:xfrm>
            <a:off x="611560" y="1722415"/>
            <a:ext cx="8244738" cy="4493538"/>
          </a:xfrm>
          <a:prstGeom prst="rect">
            <a:avLst/>
          </a:prstGeom>
          <a:noFill/>
        </p:spPr>
        <p:txBody>
          <a:bodyPr wrap="square" rtlCol="0">
            <a:spAutoFit/>
          </a:bodyPr>
          <a:lstStyle/>
          <a:p>
            <a:r>
              <a:rPr lang="en-US" sz="1500" i="1" dirty="0" smtClean="0"/>
              <a:t>“We </a:t>
            </a:r>
            <a:r>
              <a:rPr lang="en-US" sz="1500" i="1" dirty="0"/>
              <a:t>at Johns Hopkins University—which in the 1960s was the first American medical center to venture into "sex-reassignment surgery"—launched a study in the 1970s comparing the outcomes of transgendered people who had the surgery with the outcomes of those who did not. Most of the surgically treated patients described themselves as "satisfied" by the results, but their subsequent psycho-social adjustments were no better than those who didn't have the surgery. And so at Hopkins we stopped doing sex-reassignment surgery, since producing a "satisfied" but still troubled patient seemed an inadequate reason for surgically amputating normal organs</a:t>
            </a:r>
            <a:r>
              <a:rPr lang="en-US" sz="1500" i="1" dirty="0" smtClean="0"/>
              <a:t>.</a:t>
            </a:r>
            <a:br>
              <a:rPr lang="en-US" sz="1500" i="1" dirty="0" smtClean="0"/>
            </a:br>
            <a:endParaRPr lang="en-US" sz="1500" i="1" dirty="0"/>
          </a:p>
          <a:p>
            <a:r>
              <a:rPr lang="en-US" sz="1500" i="1" dirty="0" smtClean="0"/>
              <a:t>…A </a:t>
            </a:r>
            <a:r>
              <a:rPr lang="en-US" sz="1500" i="1" dirty="0"/>
              <a:t>2011 study at the </a:t>
            </a:r>
            <a:r>
              <a:rPr lang="en-US" sz="1500" i="1" dirty="0" err="1"/>
              <a:t>Karolinska</a:t>
            </a:r>
            <a:r>
              <a:rPr lang="en-US" sz="1500" i="1" dirty="0"/>
              <a:t> Institute in Sweden produced the most illuminating results yet regarding the transgendered, evidence that should give advocates pause. The long-term study—up to 30 years—followed 324 people who had sex-reassignment surgery. The study revealed that beginning about 10 years after having the surgery, the transgendered began to experience increasing mental difficulties. Most shockingly, their suicide mortality rose almost 20-fold above the comparable </a:t>
            </a:r>
            <a:r>
              <a:rPr lang="en-US" sz="1500" i="1" dirty="0" err="1"/>
              <a:t>nontransgender</a:t>
            </a:r>
            <a:r>
              <a:rPr lang="en-US" sz="1500" i="1" dirty="0"/>
              <a:t> population. This disturbing result has as yet no explanation but probably reflects the growing sense of isolation reported by the aging transgendered after surgery. The high suicide rate certainly challenges the surgery prescription</a:t>
            </a:r>
            <a:r>
              <a:rPr lang="en-US" sz="1500" i="1" dirty="0" smtClean="0"/>
              <a:t>.” </a:t>
            </a:r>
            <a:r>
              <a:rPr lang="en-US" sz="1500" dirty="0" smtClean="0"/>
              <a:t>– Dr. Paul McHugh</a:t>
            </a:r>
            <a:endParaRPr lang="en-US" sz="1500" dirty="0"/>
          </a:p>
          <a:p>
            <a:pPr marL="285750" indent="-285750">
              <a:buFont typeface="Arial" panose="020B0604020202020204" pitchFamily="34" charset="0"/>
              <a:buChar char="•"/>
            </a:pPr>
            <a:endParaRPr lang="en-US" sz="1600" dirty="0"/>
          </a:p>
        </p:txBody>
      </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24557" r="13013"/>
          <a:stretch/>
        </p:blipFill>
        <p:spPr>
          <a:xfrm>
            <a:off x="4702512" y="1747636"/>
            <a:ext cx="3903696" cy="4689695"/>
          </a:xfrm>
          <a:prstGeom prst="rect">
            <a:avLst/>
          </a:prstGeom>
        </p:spPr>
      </p:pic>
      <p:sp>
        <p:nvSpPr>
          <p:cNvPr id="16" name="TextBox 15"/>
          <p:cNvSpPr txBox="1"/>
          <p:nvPr/>
        </p:nvSpPr>
        <p:spPr>
          <a:xfrm>
            <a:off x="346028" y="329146"/>
            <a:ext cx="8712968" cy="6278642"/>
          </a:xfrm>
          <a:prstGeom prst="rect">
            <a:avLst/>
          </a:prstGeom>
          <a:noFill/>
        </p:spPr>
        <p:txBody>
          <a:bodyPr wrap="square" rtlCol="0">
            <a:spAutoFit/>
          </a:bodyPr>
          <a:lstStyle/>
          <a:p>
            <a:r>
              <a:rPr lang="en-US" sz="1600" dirty="0" smtClean="0"/>
              <a:t>What the </a:t>
            </a:r>
            <a:r>
              <a:rPr lang="en-US" sz="1600" dirty="0" err="1" smtClean="0"/>
              <a:t>Karolinska</a:t>
            </a:r>
            <a:r>
              <a:rPr lang="en-US" sz="1600" dirty="0" smtClean="0"/>
              <a:t> Institute Study (</a:t>
            </a:r>
            <a:r>
              <a:rPr lang="en-US" sz="1600" dirty="0" err="1" smtClean="0"/>
              <a:t>Dehjne</a:t>
            </a:r>
            <a:r>
              <a:rPr lang="en-US" sz="1600" dirty="0" smtClean="0"/>
              <a:t>, et al. 2011) </a:t>
            </a:r>
            <a:r>
              <a:rPr lang="en-US" sz="1600" b="1" dirty="0" smtClean="0">
                <a:solidFill>
                  <a:srgbClr val="FF0000"/>
                </a:solidFill>
              </a:rPr>
              <a:t>REALLY</a:t>
            </a:r>
            <a:r>
              <a:rPr lang="en-US" sz="1600" dirty="0" smtClean="0"/>
              <a:t> said</a:t>
            </a:r>
          </a:p>
          <a:p>
            <a:endParaRPr lang="en-US" sz="1600" dirty="0" smtClean="0"/>
          </a:p>
          <a:p>
            <a:r>
              <a:rPr lang="en-US" sz="1600" i="1" dirty="0"/>
              <a:t>“For the purpose of evaluating whether sex reassignment is an effective treatment for gender </a:t>
            </a:r>
            <a:r>
              <a:rPr lang="en-US" sz="1600" i="1" dirty="0" err="1"/>
              <a:t>dysphoria</a:t>
            </a:r>
            <a:r>
              <a:rPr lang="en-US" sz="1600" i="1" dirty="0"/>
              <a:t>, it is reasonable to compare reported gender </a:t>
            </a:r>
            <a:r>
              <a:rPr lang="en-US" sz="1600" i="1" dirty="0" err="1"/>
              <a:t>dysphoria</a:t>
            </a:r>
            <a:r>
              <a:rPr lang="en-US" sz="1600" i="1" dirty="0"/>
              <a:t> pre and post treatment. Such </a:t>
            </a:r>
            <a:r>
              <a:rPr lang="en-US" sz="1600" i="1" dirty="0" smtClean="0"/>
              <a:t>studies… suggest </a:t>
            </a:r>
            <a:r>
              <a:rPr lang="en-US" sz="1600" i="1" dirty="0"/>
              <a:t>that sex reassignment of transsexual persons improves quality of life and gender </a:t>
            </a:r>
            <a:r>
              <a:rPr lang="en-US" sz="1600" i="1" dirty="0" err="1"/>
              <a:t>dysphoria</a:t>
            </a:r>
            <a:r>
              <a:rPr lang="en-US" sz="1600" i="1" dirty="0" smtClean="0"/>
              <a:t>.”</a:t>
            </a:r>
          </a:p>
          <a:p>
            <a:endParaRPr lang="en-US" sz="1600" dirty="0"/>
          </a:p>
          <a:p>
            <a:r>
              <a:rPr lang="en-US" sz="1600" i="1" dirty="0"/>
              <a:t>“In accordance, the overall mortality rate was </a:t>
            </a:r>
            <a:r>
              <a:rPr lang="en-US" sz="1600" b="1" i="1" dirty="0"/>
              <a:t>only significantly increased for the group operated on before 1989</a:t>
            </a:r>
            <a:r>
              <a:rPr lang="en-US" sz="1600" i="1" dirty="0"/>
              <a:t>. However, the latter might also be explained by improved health care for transsexual persons during 1990s, along with altered societal attitudes towards persons with different gender expressions</a:t>
            </a:r>
            <a:r>
              <a:rPr lang="en-US" sz="1600" i="1" dirty="0" smtClean="0"/>
              <a:t>.”</a:t>
            </a:r>
          </a:p>
          <a:p>
            <a:endParaRPr lang="en-US" sz="1600" i="1" dirty="0"/>
          </a:p>
          <a:p>
            <a:r>
              <a:rPr lang="en-US" sz="1600" i="1" dirty="0" smtClean="0"/>
              <a:t>“sex-reassigned </a:t>
            </a:r>
            <a:r>
              <a:rPr lang="en-US" sz="1600" i="1" dirty="0"/>
              <a:t>individuals were also at a higher risk for suicide attempts, though this was not statistically significant for the time period 1989–2003. </a:t>
            </a:r>
            <a:endParaRPr lang="en-US" sz="1600" i="1" dirty="0" smtClean="0"/>
          </a:p>
          <a:p>
            <a:endParaRPr lang="en-US" sz="1600" i="1" dirty="0" smtClean="0"/>
          </a:p>
          <a:p>
            <a:r>
              <a:rPr lang="en-US" sz="1600" i="1" dirty="0" smtClean="0"/>
              <a:t>“</a:t>
            </a:r>
            <a:r>
              <a:rPr lang="en-US" sz="1600" i="1" dirty="0"/>
              <a:t>It </a:t>
            </a:r>
            <a:r>
              <a:rPr lang="en-US" sz="1600" i="1" dirty="0" smtClean="0"/>
              <a:t>(the study) does </a:t>
            </a:r>
            <a:r>
              <a:rPr lang="en-US" sz="1600" i="1" dirty="0"/>
              <a:t>not, however, address whether sex reassignment is an effective treatment or not</a:t>
            </a:r>
            <a:r>
              <a:rPr lang="en-US" sz="1600" i="1" dirty="0" smtClean="0"/>
              <a:t>.” </a:t>
            </a:r>
            <a:r>
              <a:rPr lang="en-US" sz="1600" dirty="0" smtClean="0"/>
              <a:t>(No control group comparison)</a:t>
            </a:r>
          </a:p>
          <a:p>
            <a:endParaRPr lang="en-US" sz="1600" i="1" dirty="0"/>
          </a:p>
          <a:p>
            <a:r>
              <a:rPr lang="en-US" sz="1600" i="1" dirty="0" smtClean="0"/>
              <a:t>“</a:t>
            </a:r>
            <a:r>
              <a:rPr lang="en-US" sz="1600" i="1" dirty="0"/>
              <a:t>This contrasts with previous reports (with one </a:t>
            </a:r>
            <a:r>
              <a:rPr lang="en-US" sz="1600" i="1" dirty="0" smtClean="0"/>
              <a:t>exception) </a:t>
            </a:r>
            <a:r>
              <a:rPr lang="en-US" sz="1600" i="1" dirty="0"/>
              <a:t>that did not find an increased mortality rate after sex reassignment, or only noted an increased risk in certain subgroups</a:t>
            </a:r>
            <a:r>
              <a:rPr lang="en-US" sz="1600" i="1" dirty="0" smtClean="0"/>
              <a:t>.”</a:t>
            </a:r>
          </a:p>
          <a:p>
            <a:endParaRPr lang="en-US" sz="1600" i="1" dirty="0" smtClean="0"/>
          </a:p>
          <a:p>
            <a:r>
              <a:rPr lang="en-US" sz="1600" b="1" dirty="0" smtClean="0">
                <a:solidFill>
                  <a:srgbClr val="FF0000"/>
                </a:solidFill>
              </a:rPr>
              <a:t>SUMMARY: This study isn’t about the effectiveness of GRS, we’re the only ones who found this, it’s not significant after 1989, and societal attitudes started changing about the same time the differences became non-significant</a:t>
            </a:r>
            <a:endParaRPr lang="en-US" sz="1600" b="1" dirty="0">
              <a:solidFill>
                <a:srgbClr val="FF0000"/>
              </a:solidFill>
            </a:endParaRPr>
          </a:p>
          <a:p>
            <a:endParaRPr lang="en-US" i="1" dirty="0"/>
          </a:p>
        </p:txBody>
      </p:sp>
      <p:sp>
        <p:nvSpPr>
          <p:cNvPr id="17" name="TextBox 16"/>
          <p:cNvSpPr txBox="1"/>
          <p:nvPr/>
        </p:nvSpPr>
        <p:spPr>
          <a:xfrm>
            <a:off x="203080" y="1562153"/>
            <a:ext cx="4378984" cy="5078313"/>
          </a:xfrm>
          <a:prstGeom prst="rect">
            <a:avLst/>
          </a:prstGeom>
          <a:noFill/>
        </p:spPr>
        <p:txBody>
          <a:bodyPr wrap="square" rtlCol="0">
            <a:spAutoFit/>
          </a:bodyPr>
          <a:lstStyle/>
          <a:p>
            <a:r>
              <a:rPr lang="en-US" dirty="0" smtClean="0"/>
              <a:t>Who Is Dr. Paul McHugh?</a:t>
            </a:r>
          </a:p>
          <a:p>
            <a:endParaRPr lang="en-US" dirty="0" smtClean="0"/>
          </a:p>
          <a:p>
            <a:pPr marL="285750" indent="-285750">
              <a:buFont typeface="Arial" panose="020B0604020202020204" pitchFamily="34" charset="0"/>
              <a:buChar char="•"/>
            </a:pPr>
            <a:r>
              <a:rPr lang="en-US" dirty="0" smtClean="0"/>
              <a:t>Denies medical evidence of biological origins of gender identity</a:t>
            </a:r>
          </a:p>
          <a:p>
            <a:pPr marL="285750" indent="-285750">
              <a:buFont typeface="Arial" panose="020B0604020202020204" pitchFamily="34" charset="0"/>
              <a:buChar char="•"/>
            </a:pPr>
            <a:r>
              <a:rPr lang="en-US" dirty="0" smtClean="0"/>
              <a:t>Self described Conservative Catholic</a:t>
            </a:r>
          </a:p>
          <a:p>
            <a:pPr marL="285750" indent="-285750">
              <a:buFont typeface="Arial" panose="020B0604020202020204" pitchFamily="34" charset="0"/>
              <a:buChar char="•"/>
            </a:pPr>
            <a:r>
              <a:rPr lang="en-US" dirty="0" smtClean="0"/>
              <a:t>Opposed to abortion in ALL circumstances</a:t>
            </a:r>
          </a:p>
          <a:p>
            <a:pPr marL="285750" indent="-285750">
              <a:buFont typeface="Arial" panose="020B0604020202020204" pitchFamily="34" charset="0"/>
              <a:buChar char="•"/>
            </a:pPr>
            <a:r>
              <a:rPr lang="en-US" dirty="0" smtClean="0"/>
              <a:t>Helped cover up Priest child abuse scandals</a:t>
            </a:r>
          </a:p>
          <a:p>
            <a:pPr marL="285750" indent="-285750">
              <a:buFont typeface="Arial" panose="020B0604020202020204" pitchFamily="34" charset="0"/>
              <a:buChar char="•"/>
            </a:pPr>
            <a:r>
              <a:rPr lang="en-US" dirty="0" smtClean="0"/>
              <a:t>Blamed problem on “homosexuals”</a:t>
            </a:r>
          </a:p>
          <a:p>
            <a:pPr marL="285750" indent="-285750">
              <a:buFont typeface="Arial" panose="020B0604020202020204" pitchFamily="34" charset="0"/>
              <a:buChar char="•"/>
            </a:pPr>
            <a:r>
              <a:rPr lang="en-US" dirty="0" smtClean="0"/>
              <a:t>Has not worked with transgender people in &gt;35 years</a:t>
            </a:r>
          </a:p>
          <a:p>
            <a:pPr marL="285750" indent="-285750">
              <a:buFont typeface="Arial" panose="020B0604020202020204" pitchFamily="34" charset="0"/>
              <a:buChar char="•"/>
            </a:pPr>
            <a:r>
              <a:rPr lang="en-US" dirty="0" smtClean="0"/>
              <a:t>Results have never been reproduced</a:t>
            </a:r>
          </a:p>
          <a:p>
            <a:pPr marL="285750" indent="-285750">
              <a:buFont typeface="Arial" panose="020B0604020202020204" pitchFamily="34" charset="0"/>
              <a:buChar char="•"/>
            </a:pPr>
            <a:r>
              <a:rPr lang="en-US" dirty="0" smtClean="0"/>
              <a:t>Study pulled from a hand picked sample</a:t>
            </a:r>
          </a:p>
          <a:p>
            <a:pPr marL="285750" indent="-285750">
              <a:buFont typeface="Arial" panose="020B0604020202020204" pitchFamily="34" charset="0"/>
              <a:buChar char="•"/>
            </a:pPr>
            <a:r>
              <a:rPr lang="en-US" dirty="0" smtClean="0"/>
              <a:t>Work denounced by Johns Hopkins in testimony before MD state senate in 2011</a:t>
            </a:r>
            <a:endParaRPr lang="en-US" dirty="0"/>
          </a:p>
        </p:txBody>
      </p:sp>
      <p:sp>
        <p:nvSpPr>
          <p:cNvPr id="14" name="TextBox 13"/>
          <p:cNvSpPr txBox="1"/>
          <p:nvPr/>
        </p:nvSpPr>
        <p:spPr>
          <a:xfrm>
            <a:off x="899592" y="3095102"/>
            <a:ext cx="7632848" cy="2162195"/>
          </a:xfrm>
          <a:prstGeom prst="rect">
            <a:avLst/>
          </a:prstGeom>
          <a:noFill/>
        </p:spPr>
        <p:txBody>
          <a:bodyPr wrap="square" rtlCol="0">
            <a:spAutoFit/>
          </a:bodyPr>
          <a:lstStyle/>
          <a:p>
            <a:pPr marL="0" indent="0" algn="ctr">
              <a:lnSpc>
                <a:spcPct val="114000"/>
              </a:lnSpc>
              <a:spcBef>
                <a:spcPts val="1200"/>
              </a:spcBef>
              <a:spcAft>
                <a:spcPts val="1200"/>
              </a:spcAft>
              <a:buNone/>
            </a:pPr>
            <a:r>
              <a:rPr lang="en-US" sz="2400" b="1" kern="0" dirty="0" smtClean="0"/>
              <a:t>The benefits of medical care, and the consequences of lack a lack thereof, have led the medical community to conclude that transgender specific care meets the definition of “medically necessary”</a:t>
            </a:r>
            <a:endParaRPr lang="en-US" sz="2400" b="1" kern="0" dirty="0"/>
          </a:p>
        </p:txBody>
      </p:sp>
    </p:spTree>
    <p:extLst>
      <p:ext uri="{BB962C8B-B14F-4D97-AF65-F5344CB8AC3E}">
        <p14:creationId xmlns:p14="http://schemas.microsoft.com/office/powerpoint/2010/main" val="1069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par>
                                <p:cTn id="42" presetID="1" presetClass="exit" presetSubtype="0" fill="hold" grpId="1" nodeType="withEffect">
                                  <p:stCondLst>
                                    <p:cond delay="0"/>
                                  </p:stCondLst>
                                  <p:childTnLst>
                                    <p:set>
                                      <p:cBhvr>
                                        <p:cTn id="43" dur="1" fill="hold">
                                          <p:stCondLst>
                                            <p:cond delay="0"/>
                                          </p:stCondLst>
                                        </p:cTn>
                                        <p:tgtEl>
                                          <p:spTgt spid="7"/>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ntr" presetSubtype="0" fill="hold" grpId="0" nodeType="withEffect">
                                  <p:stCondLst>
                                    <p:cond delay="100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1" presetClass="exit" presetSubtype="0" fill="hold" nodeType="withEffect">
                                  <p:stCondLst>
                                    <p:cond delay="0"/>
                                  </p:stCondLst>
                                  <p:childTnLst>
                                    <p:set>
                                      <p:cBhvr>
                                        <p:cTn id="56" dur="1" fill="hold">
                                          <p:stCondLst>
                                            <p:cond delay="0"/>
                                          </p:stCondLst>
                                        </p:cTn>
                                        <p:tgtEl>
                                          <p:spTgt spid="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3"/>
                                        </p:tgtEl>
                                        <p:attrNameLst>
                                          <p:attrName>style.visibility</p:attrName>
                                        </p:attrNameLst>
                                      </p:cBhvr>
                                      <p:to>
                                        <p:strVal val="hidden"/>
                                      </p:to>
                                    </p:set>
                                  </p:childTnLst>
                                </p:cTn>
                              </p:par>
                              <p:par>
                                <p:cTn id="59" presetID="1" presetClass="entr" presetSubtype="0" fill="hold" nodeType="withEffect">
                                  <p:stCondLst>
                                    <p:cond delay="100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grpId="0" nodeType="withEffect">
                                  <p:stCondLst>
                                    <p:cond delay="100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15"/>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10" grpId="0"/>
      <p:bldP spid="10" grpId="1"/>
      <p:bldP spid="13" grpId="0"/>
      <p:bldP spid="13" grpId="1"/>
      <p:bldP spid="16" grpId="0"/>
      <p:bldP spid="17" grpId="0"/>
      <p:bldP spid="17" grpId="1"/>
      <p:bldP spid="14"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09879"/>
            <a:ext cx="9144000" cy="360040"/>
          </a:xfrm>
        </p:spPr>
        <p:txBody>
          <a:bodyPr/>
          <a:lstStyle/>
          <a:p>
            <a:pPr marL="0" indent="0" algn="ctr">
              <a:lnSpc>
                <a:spcPct val="114000"/>
              </a:lnSpc>
              <a:spcBef>
                <a:spcPts val="1200"/>
              </a:spcBef>
              <a:spcAft>
                <a:spcPts val="1200"/>
              </a:spcAft>
            </a:pPr>
            <a:r>
              <a:rPr lang="en-US" sz="4000" dirty="0"/>
              <a:t>Transition is not about sex</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7350" y="1025278"/>
            <a:ext cx="3497248" cy="151547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512" y="1196752"/>
            <a:ext cx="3429479" cy="1238423"/>
          </a:xfrm>
          <a:prstGeom prst="rect">
            <a:avLst/>
          </a:prstGeom>
        </p:spPr>
      </p:pic>
      <p:sp>
        <p:nvSpPr>
          <p:cNvPr id="7" name="TextBox 6"/>
          <p:cNvSpPr txBox="1"/>
          <p:nvPr/>
        </p:nvSpPr>
        <p:spPr>
          <a:xfrm>
            <a:off x="541312" y="476672"/>
            <a:ext cx="8064896" cy="646331"/>
          </a:xfrm>
          <a:prstGeom prst="rect">
            <a:avLst/>
          </a:prstGeom>
          <a:noFill/>
        </p:spPr>
        <p:txBody>
          <a:bodyPr wrap="square" rtlCol="0">
            <a:spAutoFit/>
          </a:bodyPr>
          <a:lstStyle/>
          <a:p>
            <a:r>
              <a:rPr lang="en-US" dirty="0" smtClean="0"/>
              <a:t/>
            </a:r>
            <a:br>
              <a:rPr lang="en-US" dirty="0" smtClean="0"/>
            </a:b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6716" y="197334"/>
            <a:ext cx="2922079" cy="1863514"/>
          </a:xfrm>
          <a:prstGeom prst="rect">
            <a:avLst/>
          </a:prstGeom>
        </p:spPr>
      </p:pic>
      <p:grpSp>
        <p:nvGrpSpPr>
          <p:cNvPr id="5" name="Group 4"/>
          <p:cNvGrpSpPr/>
          <p:nvPr/>
        </p:nvGrpSpPr>
        <p:grpSpPr>
          <a:xfrm>
            <a:off x="170917" y="2712056"/>
            <a:ext cx="8587235" cy="3170100"/>
            <a:chOff x="251518" y="2780928"/>
            <a:chExt cx="8587235" cy="3170100"/>
          </a:xfrm>
        </p:grpSpPr>
        <p:sp>
          <p:nvSpPr>
            <p:cNvPr id="19" name="Content Placeholder 2"/>
            <p:cNvSpPr txBox="1">
              <a:spLocks/>
            </p:cNvSpPr>
            <p:nvPr/>
          </p:nvSpPr>
          <p:spPr bwMode="auto">
            <a:xfrm>
              <a:off x="4644007" y="2780929"/>
              <a:ext cx="4194746" cy="3170099"/>
            </a:xfrm>
            <a:prstGeom prst="rect">
              <a:avLst/>
            </a:prstGeom>
            <a:noFill/>
            <a:ln w="12700">
              <a:solidFill>
                <a:schemeClr val="tx1"/>
              </a:solidFill>
              <a:miter lim="800000"/>
              <a:headEnd/>
              <a:tailEnd/>
            </a:ln>
            <a:effectLst/>
          </p:spPr>
          <p:txBody>
            <a:bodyPr vert="horz" wrap="square" lIns="0" tIns="0" rIns="0" bIns="0" numCol="1" anchor="t" anchorCtr="0" compatLnSpc="1">
              <a:prstTxWarp prst="textNoShape">
                <a:avLst/>
              </a:prstTxWarp>
              <a:spAutoFit/>
            </a:bodyPr>
            <a:lstStyle>
              <a:lvl1pPr marL="166688" indent="-166688" algn="l" rtl="0" eaLnBrk="1" fontAlgn="base" hangingPunct="1">
                <a:spcBef>
                  <a:spcPts val="600"/>
                </a:spcBef>
                <a:spcAft>
                  <a:spcPct val="0"/>
                </a:spcAft>
                <a:buChar char="•"/>
                <a:defRPr sz="1600">
                  <a:solidFill>
                    <a:srgbClr val="000000"/>
                  </a:solidFill>
                  <a:latin typeface="+mn-lt"/>
                  <a:ea typeface="+mn-ea"/>
                  <a:cs typeface="+mn-cs"/>
                </a:defRPr>
              </a:lvl1pPr>
              <a:lvl2pPr marL="347663" indent="-174625" algn="l" rtl="0" eaLnBrk="1" fontAlgn="base" hangingPunct="1">
                <a:spcBef>
                  <a:spcPts val="600"/>
                </a:spcBef>
                <a:spcAft>
                  <a:spcPct val="0"/>
                </a:spcAft>
                <a:buChar char="–"/>
                <a:defRPr sz="1600">
                  <a:solidFill>
                    <a:srgbClr val="000000"/>
                  </a:solidFill>
                  <a:latin typeface="+mn-lt"/>
                </a:defRPr>
              </a:lvl2pPr>
              <a:lvl3pPr marL="512763" indent="-165100" algn="l" rtl="0" eaLnBrk="1" fontAlgn="base" hangingPunct="1">
                <a:spcBef>
                  <a:spcPts val="600"/>
                </a:spcBef>
                <a:spcAft>
                  <a:spcPct val="0"/>
                </a:spcAft>
                <a:buFont typeface="Arial" charset="0"/>
                <a:buChar char="-"/>
                <a:defRPr sz="1600">
                  <a:solidFill>
                    <a:srgbClr val="000000"/>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b="1" kern="0" dirty="0" smtClean="0"/>
                <a:t>This is Norah Vincent</a:t>
              </a:r>
            </a:p>
            <a:p>
              <a:pPr lvl="1"/>
              <a:r>
                <a:rPr lang="en-US" kern="0" dirty="0" smtClean="0"/>
                <a:t>Writer for LA Times</a:t>
              </a:r>
            </a:p>
            <a:p>
              <a:pPr lvl="1"/>
              <a:r>
                <a:rPr lang="en-US" kern="0" dirty="0" smtClean="0"/>
                <a:t>Lesbian, not trans</a:t>
              </a:r>
            </a:p>
            <a:p>
              <a:pPr lvl="1"/>
              <a:r>
                <a:rPr lang="en-US" kern="0" dirty="0" smtClean="0"/>
                <a:t>Decided, as a social experiment, to try living as a man for 18 months</a:t>
              </a:r>
            </a:p>
            <a:p>
              <a:pPr lvl="1"/>
              <a:r>
                <a:rPr lang="en-US" kern="0" dirty="0" smtClean="0"/>
                <a:t>Ended up in mental institution  in 12 because the strain of trying to live in the wrong gender became  that unbearable</a:t>
              </a:r>
            </a:p>
            <a:p>
              <a:pPr lvl="1"/>
              <a:r>
                <a:rPr lang="en-US" kern="0" dirty="0" smtClean="0"/>
                <a:t>Wrote a book  about the experience called “Self Made Man” </a:t>
              </a:r>
            </a:p>
            <a:p>
              <a:endParaRPr lang="en-US" kern="0" dirty="0"/>
            </a:p>
          </p:txBody>
        </p:sp>
        <p:pic>
          <p:nvPicPr>
            <p:cNvPr id="20" name="Picture 19" descr="NORAH_VINCENTX390.jpg"/>
            <p:cNvPicPr>
              <a:picLocks noChangeAspect="1"/>
            </p:cNvPicPr>
            <p:nvPr/>
          </p:nvPicPr>
          <p:blipFill>
            <a:blip r:embed="rId5" cstate="print"/>
            <a:stretch>
              <a:fillRect/>
            </a:stretch>
          </p:blipFill>
          <p:spPr>
            <a:xfrm>
              <a:off x="251518" y="2780928"/>
              <a:ext cx="4241567" cy="3096344"/>
            </a:xfrm>
            <a:prstGeom prst="rect">
              <a:avLst/>
            </a:prstGeom>
          </p:spPr>
        </p:pic>
      </p:grpSp>
      <p:sp>
        <p:nvSpPr>
          <p:cNvPr id="21" name="Content Placeholder 2"/>
          <p:cNvSpPr txBox="1">
            <a:spLocks/>
          </p:cNvSpPr>
          <p:nvPr/>
        </p:nvSpPr>
        <p:spPr bwMode="auto">
          <a:xfrm>
            <a:off x="441037" y="2852936"/>
            <a:ext cx="8244738" cy="3528392"/>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166688" indent="-166688" algn="l" rtl="0" eaLnBrk="1" fontAlgn="base" hangingPunct="1">
              <a:spcBef>
                <a:spcPts val="600"/>
              </a:spcBef>
              <a:spcAft>
                <a:spcPct val="0"/>
              </a:spcAft>
              <a:buChar char="•"/>
              <a:defRPr sz="1600">
                <a:solidFill>
                  <a:srgbClr val="000000"/>
                </a:solidFill>
                <a:latin typeface="+mn-lt"/>
                <a:ea typeface="+mn-ea"/>
                <a:cs typeface="+mn-cs"/>
              </a:defRPr>
            </a:lvl1pPr>
            <a:lvl2pPr marL="347663" indent="-174625" algn="l" rtl="0" eaLnBrk="1" fontAlgn="base" hangingPunct="1">
              <a:spcBef>
                <a:spcPts val="600"/>
              </a:spcBef>
              <a:spcAft>
                <a:spcPct val="0"/>
              </a:spcAft>
              <a:buChar char="–"/>
              <a:defRPr sz="1600">
                <a:solidFill>
                  <a:srgbClr val="000000"/>
                </a:solidFill>
                <a:latin typeface="+mn-lt"/>
              </a:defRPr>
            </a:lvl2pPr>
            <a:lvl3pPr marL="512763" indent="-165100" algn="l" rtl="0" eaLnBrk="1" fontAlgn="base" hangingPunct="1">
              <a:spcBef>
                <a:spcPts val="600"/>
              </a:spcBef>
              <a:spcAft>
                <a:spcPct val="0"/>
              </a:spcAft>
              <a:buFont typeface="Arial" charset="0"/>
              <a:buChar char="-"/>
              <a:defRPr sz="1600">
                <a:solidFill>
                  <a:srgbClr val="000000"/>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t>Vast majority of modern studies show significant  (non-sexual) benefits for transgender individuals</a:t>
            </a:r>
          </a:p>
          <a:p>
            <a:pPr lvl="1"/>
            <a:r>
              <a:rPr lang="en-US" kern="0" dirty="0" smtClean="0"/>
              <a:t>Post transition individuals statistically same as cisgender population on symptom assessment checklist (</a:t>
            </a:r>
            <a:r>
              <a:rPr lang="en-US" kern="0" dirty="0" err="1" smtClean="0"/>
              <a:t>DeCuypere</a:t>
            </a:r>
            <a:r>
              <a:rPr lang="en-US" kern="0" dirty="0" smtClean="0"/>
              <a:t>, 2006)</a:t>
            </a:r>
          </a:p>
          <a:p>
            <a:pPr lvl="1"/>
            <a:r>
              <a:rPr lang="en-US" kern="0" dirty="0" smtClean="0"/>
              <a:t>Suicide attempt rate reduced by 83% (</a:t>
            </a:r>
            <a:r>
              <a:rPr lang="en-US" kern="0" dirty="0" err="1" smtClean="0"/>
              <a:t>DeCuypere</a:t>
            </a:r>
            <a:r>
              <a:rPr lang="en-US" kern="0" dirty="0" smtClean="0"/>
              <a:t>, 2006)</a:t>
            </a:r>
          </a:p>
          <a:p>
            <a:pPr lvl="1"/>
            <a:r>
              <a:rPr lang="en-US" kern="0" dirty="0" smtClean="0"/>
              <a:t>Romantic partnerships were reported as being more common and easier to maintain (</a:t>
            </a:r>
            <a:r>
              <a:rPr lang="en-US" kern="0" dirty="0" err="1" smtClean="0"/>
              <a:t>Lobato</a:t>
            </a:r>
            <a:r>
              <a:rPr lang="en-US" kern="0" dirty="0" smtClean="0"/>
              <a:t> 2006)</a:t>
            </a:r>
          </a:p>
          <a:p>
            <a:pPr lvl="1"/>
            <a:r>
              <a:rPr lang="en-US" kern="0" dirty="0" smtClean="0"/>
              <a:t>Resolves body image issues (</a:t>
            </a:r>
            <a:r>
              <a:rPr lang="en-US" kern="0" dirty="0" err="1" smtClean="0"/>
              <a:t>dysphoria</a:t>
            </a:r>
            <a:r>
              <a:rPr lang="en-US" kern="0" dirty="0" smtClean="0"/>
              <a:t>) (Zimmerman 2006, Fisher 2014)</a:t>
            </a:r>
          </a:p>
          <a:p>
            <a:pPr lvl="1"/>
            <a:r>
              <a:rPr lang="en-US" kern="0" dirty="0" smtClean="0"/>
              <a:t>Reduced psychological co-morbidity (Murad, 2010, </a:t>
            </a:r>
            <a:r>
              <a:rPr lang="en-US" kern="0" dirty="0" err="1" smtClean="0"/>
              <a:t>Colizzi</a:t>
            </a:r>
            <a:r>
              <a:rPr lang="en-US" kern="0" dirty="0" smtClean="0"/>
              <a:t> 2013, </a:t>
            </a:r>
            <a:r>
              <a:rPr lang="en-US" kern="0" dirty="0" err="1" smtClean="0"/>
              <a:t>Gorin</a:t>
            </a:r>
            <a:r>
              <a:rPr lang="en-US" kern="0" dirty="0" smtClean="0"/>
              <a:t>-Lazard, 2013)</a:t>
            </a:r>
          </a:p>
          <a:p>
            <a:pPr lvl="1"/>
            <a:r>
              <a:rPr lang="en-US" kern="0" dirty="0" smtClean="0"/>
              <a:t>Improved social quality of life (</a:t>
            </a:r>
            <a:r>
              <a:rPr lang="en-US" kern="0" dirty="0" err="1" smtClean="0"/>
              <a:t>Parola</a:t>
            </a:r>
            <a:r>
              <a:rPr lang="en-US" kern="0" dirty="0" smtClean="0"/>
              <a:t> 2010, Gómez-Gil, Esther et al., 2012)</a:t>
            </a:r>
          </a:p>
          <a:p>
            <a:pPr lvl="1"/>
            <a:r>
              <a:rPr lang="en-US" kern="0" dirty="0" smtClean="0"/>
              <a:t>Reduced cortisol response rate (</a:t>
            </a:r>
            <a:r>
              <a:rPr lang="en-US" kern="0" dirty="0" err="1" smtClean="0"/>
              <a:t>Colizzi</a:t>
            </a:r>
            <a:r>
              <a:rPr lang="en-US" kern="0" dirty="0" smtClean="0"/>
              <a:t> 2013)</a:t>
            </a:r>
          </a:p>
          <a:p>
            <a:pPr lvl="1"/>
            <a:r>
              <a:rPr lang="en-US" kern="0" dirty="0" smtClean="0"/>
              <a:t>Improved self-esteem (</a:t>
            </a:r>
            <a:r>
              <a:rPr lang="en-US" kern="0" dirty="0" err="1" smtClean="0"/>
              <a:t>Gorin</a:t>
            </a:r>
            <a:r>
              <a:rPr lang="en-US" kern="0" dirty="0" smtClean="0"/>
              <a:t>-Lazard, 2013)</a:t>
            </a:r>
          </a:p>
          <a:p>
            <a:pPr lvl="1"/>
            <a:endParaRPr lang="en-US" kern="0" dirty="0" smtClean="0"/>
          </a:p>
          <a:p>
            <a:pPr lvl="1"/>
            <a:endParaRPr lang="en-US" kern="0" dirty="0" smtClean="0"/>
          </a:p>
          <a:p>
            <a:pPr lvl="1"/>
            <a:endParaRPr lang="en-US" kern="0" dirty="0" smtClean="0"/>
          </a:p>
          <a:p>
            <a:pPr marL="0" indent="0">
              <a:buFontTx/>
              <a:buNone/>
            </a:pPr>
            <a:endParaRPr lang="en-US" kern="0" dirty="0" smtClean="0"/>
          </a:p>
          <a:p>
            <a:pPr marL="0" indent="0">
              <a:buFontTx/>
              <a:buNone/>
            </a:pPr>
            <a:endParaRPr lang="en-US" kern="0" dirty="0" smtClean="0"/>
          </a:p>
          <a:p>
            <a:endParaRPr lang="en-US" kern="0" dirty="0"/>
          </a:p>
        </p:txBody>
      </p:sp>
      <p:sp>
        <p:nvSpPr>
          <p:cNvPr id="22" name="Content Placeholder 3"/>
          <p:cNvSpPr txBox="1">
            <a:spLocks/>
          </p:cNvSpPr>
          <p:nvPr/>
        </p:nvSpPr>
        <p:spPr bwMode="auto">
          <a:xfrm>
            <a:off x="237763" y="2565699"/>
            <a:ext cx="4421039" cy="3816429"/>
          </a:xfrm>
          <a:prstGeom prst="rect">
            <a:avLst/>
          </a:prstGeom>
          <a:noFill/>
          <a:ln w="12700">
            <a:solidFill>
              <a:schemeClr val="tx1"/>
            </a:solidFill>
            <a:miter lim="800000"/>
            <a:headEnd/>
            <a:tailEnd/>
          </a:ln>
          <a:effectLst/>
        </p:spPr>
        <p:txBody>
          <a:bodyPr vert="horz" wrap="square" lIns="0" tIns="0" rIns="0" bIns="0" numCol="1" anchor="t" anchorCtr="0" compatLnSpc="1">
            <a:prstTxWarp prst="textNoShape">
              <a:avLst/>
            </a:prstTxWarp>
            <a:spAutoFit/>
          </a:bodyPr>
          <a:lstStyle>
            <a:lvl1pPr marL="166688" indent="-166688" algn="l" rtl="0" eaLnBrk="1" fontAlgn="base" hangingPunct="1">
              <a:spcBef>
                <a:spcPts val="600"/>
              </a:spcBef>
              <a:spcAft>
                <a:spcPct val="0"/>
              </a:spcAft>
              <a:buChar char="•"/>
              <a:defRPr sz="1600">
                <a:solidFill>
                  <a:srgbClr val="000000"/>
                </a:solidFill>
                <a:latin typeface="+mn-lt"/>
                <a:ea typeface="+mn-ea"/>
                <a:cs typeface="+mn-cs"/>
              </a:defRPr>
            </a:lvl1pPr>
            <a:lvl2pPr marL="347663" indent="-174625" algn="l" rtl="0" eaLnBrk="1" fontAlgn="base" hangingPunct="1">
              <a:spcBef>
                <a:spcPts val="600"/>
              </a:spcBef>
              <a:spcAft>
                <a:spcPct val="0"/>
              </a:spcAft>
              <a:buChar char="–"/>
              <a:defRPr sz="1600">
                <a:solidFill>
                  <a:srgbClr val="000000"/>
                </a:solidFill>
                <a:latin typeface="+mn-lt"/>
              </a:defRPr>
            </a:lvl2pPr>
            <a:lvl3pPr marL="512763" indent="-165100" algn="l" rtl="0" eaLnBrk="1" fontAlgn="base" hangingPunct="1">
              <a:spcBef>
                <a:spcPts val="600"/>
              </a:spcBef>
              <a:spcAft>
                <a:spcPct val="0"/>
              </a:spcAft>
              <a:buFont typeface="Arial" charset="0"/>
              <a:buChar char="-"/>
              <a:defRPr sz="1600">
                <a:solidFill>
                  <a:srgbClr val="000000"/>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t>Blanchard’s Typology</a:t>
            </a:r>
          </a:p>
          <a:p>
            <a:r>
              <a:rPr lang="en-US" kern="0" dirty="0" smtClean="0"/>
              <a:t>Does not recognize gender identity as real</a:t>
            </a:r>
          </a:p>
          <a:p>
            <a:r>
              <a:rPr lang="en-US" kern="0" dirty="0" smtClean="0"/>
              <a:t>Classifies </a:t>
            </a:r>
            <a:r>
              <a:rPr lang="en-US" b="1" kern="0" dirty="0" smtClean="0"/>
              <a:t>all</a:t>
            </a:r>
            <a:r>
              <a:rPr lang="en-US" kern="0" dirty="0" smtClean="0"/>
              <a:t> transwomen as either</a:t>
            </a:r>
          </a:p>
          <a:p>
            <a:pPr lvl="1"/>
            <a:r>
              <a:rPr lang="en-US" kern="0" dirty="0" smtClean="0"/>
              <a:t>Self hating homosexual men</a:t>
            </a:r>
          </a:p>
          <a:p>
            <a:pPr lvl="1"/>
            <a:r>
              <a:rPr lang="en-US" kern="0" dirty="0" smtClean="0"/>
              <a:t>Heterosexual men with a paraphilia (</a:t>
            </a:r>
            <a:r>
              <a:rPr lang="en-US" kern="0" dirty="0" err="1" smtClean="0"/>
              <a:t>autogynephilia</a:t>
            </a:r>
            <a:r>
              <a:rPr lang="en-US" kern="0" dirty="0" smtClean="0"/>
              <a:t>)</a:t>
            </a:r>
          </a:p>
          <a:p>
            <a:r>
              <a:rPr lang="en-US" kern="0" dirty="0" smtClean="0"/>
              <a:t>Postulates that the act of sex is reason for all transitions</a:t>
            </a:r>
          </a:p>
          <a:p>
            <a:r>
              <a:rPr lang="en-US" kern="0" dirty="0" smtClean="0"/>
              <a:t>Believes homosexuality should be back in DSM, all non-reproductive sex is abnormal</a:t>
            </a:r>
          </a:p>
          <a:p>
            <a:r>
              <a:rPr lang="en-US" kern="0" dirty="0" smtClean="0"/>
              <a:t>Catholic….</a:t>
            </a:r>
          </a:p>
          <a:p>
            <a:r>
              <a:rPr lang="en-US" kern="0" dirty="0" smtClean="0"/>
              <a:t>Admitted to making up other diagnoses out of whole cloth, trying to put them in DSM</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558" t="1460" r="2558" b="9248"/>
          <a:stretch/>
        </p:blipFill>
        <p:spPr>
          <a:xfrm>
            <a:off x="5187816" y="2565698"/>
            <a:ext cx="3373888" cy="381642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1720" y="708109"/>
            <a:ext cx="5191850" cy="1352739"/>
          </a:xfrm>
          <a:prstGeom prst="rect">
            <a:avLst/>
          </a:prstGeom>
        </p:spPr>
      </p:pic>
      <p:pic>
        <p:nvPicPr>
          <p:cNvPr id="23" name="Content Placeholder 6"/>
          <p:cNvPicPr>
            <a:picLocks noChangeAspect="1"/>
          </p:cNvPicPr>
          <p:nvPr/>
        </p:nvPicPr>
        <p:blipFill rotWithShape="1">
          <a:blip r:embed="rId8">
            <a:extLst>
              <a:ext uri="{28A0092B-C50C-407E-A947-70E740481C1C}">
                <a14:useLocalDpi xmlns:a14="http://schemas.microsoft.com/office/drawing/2010/main" val="0"/>
              </a:ext>
            </a:extLst>
          </a:blip>
          <a:srcRect r="13808"/>
          <a:stretch/>
        </p:blipFill>
        <p:spPr bwMode="auto">
          <a:xfrm>
            <a:off x="4644008" y="2132855"/>
            <a:ext cx="4421013" cy="4385816"/>
          </a:xfrm>
          <a:prstGeom prst="rect">
            <a:avLst/>
          </a:prstGeom>
          <a:noFill/>
          <a:ln w="12700">
            <a:noFill/>
            <a:miter lim="800000"/>
            <a:headEnd/>
            <a:tailEnd/>
          </a:ln>
          <a:effectLst/>
        </p:spPr>
      </p:pic>
      <p:sp>
        <p:nvSpPr>
          <p:cNvPr id="24" name="Rectangle 23"/>
          <p:cNvSpPr/>
          <p:nvPr/>
        </p:nvSpPr>
        <p:spPr>
          <a:xfrm>
            <a:off x="4716016" y="3861048"/>
            <a:ext cx="168507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Liar!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5" name="Content Placeholder 3"/>
          <p:cNvSpPr txBox="1">
            <a:spLocks/>
          </p:cNvSpPr>
          <p:nvPr/>
        </p:nvSpPr>
        <p:spPr bwMode="auto">
          <a:xfrm>
            <a:off x="73182" y="2132855"/>
            <a:ext cx="4490820" cy="4385816"/>
          </a:xfrm>
          <a:prstGeom prst="rect">
            <a:avLst/>
          </a:prstGeom>
          <a:noFill/>
          <a:ln w="12700">
            <a:solidFill>
              <a:schemeClr val="tx1"/>
            </a:solidFill>
            <a:miter lim="800000"/>
            <a:headEnd/>
            <a:tailEnd/>
          </a:ln>
          <a:effectLst/>
        </p:spPr>
        <p:txBody>
          <a:bodyPr vert="horz" wrap="square" lIns="0" tIns="0" rIns="0" bIns="0" numCol="1" anchor="t" anchorCtr="0" compatLnSpc="1">
            <a:prstTxWarp prst="textNoShape">
              <a:avLst/>
            </a:prstTxWarp>
            <a:spAutoFit/>
          </a:bodyPr>
          <a:lstStyle>
            <a:lvl1pPr marL="166688" indent="-166688" algn="l" rtl="0" eaLnBrk="1" fontAlgn="base" hangingPunct="1">
              <a:spcBef>
                <a:spcPts val="600"/>
              </a:spcBef>
              <a:spcAft>
                <a:spcPct val="0"/>
              </a:spcAft>
              <a:buChar char="•"/>
              <a:defRPr sz="1600">
                <a:solidFill>
                  <a:srgbClr val="000000"/>
                </a:solidFill>
                <a:latin typeface="+mn-lt"/>
                <a:ea typeface="+mn-ea"/>
                <a:cs typeface="+mn-cs"/>
              </a:defRPr>
            </a:lvl1pPr>
            <a:lvl2pPr marL="347663" indent="-174625" algn="l" rtl="0" eaLnBrk="1" fontAlgn="base" hangingPunct="1">
              <a:spcBef>
                <a:spcPts val="600"/>
              </a:spcBef>
              <a:spcAft>
                <a:spcPct val="0"/>
              </a:spcAft>
              <a:buChar char="–"/>
              <a:defRPr sz="1600">
                <a:solidFill>
                  <a:srgbClr val="000000"/>
                </a:solidFill>
                <a:latin typeface="+mn-lt"/>
              </a:defRPr>
            </a:lvl2pPr>
            <a:lvl3pPr marL="512763" indent="-165100" algn="l" rtl="0" eaLnBrk="1" fontAlgn="base" hangingPunct="1">
              <a:spcBef>
                <a:spcPts val="600"/>
              </a:spcBef>
              <a:spcAft>
                <a:spcPct val="0"/>
              </a:spcAft>
              <a:buFont typeface="Arial" charset="0"/>
              <a:buChar char="-"/>
              <a:defRPr sz="1600">
                <a:solidFill>
                  <a:srgbClr val="000000"/>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700" kern="0" dirty="0" smtClean="0"/>
              <a:t>No true Scotsman fallacies everywhere</a:t>
            </a:r>
          </a:p>
          <a:p>
            <a:pPr lvl="1"/>
            <a:r>
              <a:rPr lang="en-US" sz="1700" kern="0" dirty="0" smtClean="0"/>
              <a:t>Any female attracted trans woman who says they aren’t an </a:t>
            </a:r>
            <a:r>
              <a:rPr lang="en-US" sz="1700" kern="0" dirty="0" err="1" smtClean="0"/>
              <a:t>autogynephile</a:t>
            </a:r>
            <a:r>
              <a:rPr lang="en-US" sz="1700" kern="0" dirty="0" smtClean="0"/>
              <a:t> is lying</a:t>
            </a:r>
          </a:p>
          <a:p>
            <a:pPr lvl="1"/>
            <a:r>
              <a:rPr lang="en-US" sz="1700" kern="0" dirty="0" smtClean="0"/>
              <a:t>Any male attracted transwoman who imagines herself during sex as female is lying</a:t>
            </a:r>
          </a:p>
          <a:p>
            <a:r>
              <a:rPr lang="en-US" sz="1700" kern="0" dirty="0" smtClean="0"/>
              <a:t>When cisgender women were given same survey Blanchard used, 93% met his criteria for being </a:t>
            </a:r>
            <a:r>
              <a:rPr lang="en-US" sz="1700" kern="0" dirty="0" err="1" smtClean="0"/>
              <a:t>autogynephiles</a:t>
            </a:r>
            <a:r>
              <a:rPr lang="en-US" sz="1700" kern="0" dirty="0" smtClean="0"/>
              <a:t> (Moser 2009)</a:t>
            </a:r>
          </a:p>
          <a:p>
            <a:pPr lvl="1"/>
            <a:r>
              <a:rPr lang="en-US" sz="1700" kern="0" dirty="0" smtClean="0"/>
              <a:t>Essentially, any sexuality a transwoman has is disordered</a:t>
            </a:r>
          </a:p>
          <a:p>
            <a:r>
              <a:rPr lang="en-US" sz="1700" kern="0" dirty="0" smtClean="0"/>
              <a:t>No mention of transgender men</a:t>
            </a:r>
          </a:p>
          <a:p>
            <a:r>
              <a:rPr lang="en-US" sz="1700" kern="0" dirty="0" err="1" smtClean="0"/>
              <a:t>Occams</a:t>
            </a:r>
            <a:r>
              <a:rPr lang="en-US" sz="1700" kern="0" dirty="0" smtClean="0"/>
              <a:t> razor: mental self image is part of everyone’s sexuality, and that people who prefer women fantasize about women</a:t>
            </a:r>
            <a:endParaRPr lang="en-US" sz="1700" kern="0" dirty="0"/>
          </a:p>
        </p:txBody>
      </p:sp>
      <p:sp>
        <p:nvSpPr>
          <p:cNvPr id="17" name="TextBox 16"/>
          <p:cNvSpPr txBox="1"/>
          <p:nvPr/>
        </p:nvSpPr>
        <p:spPr>
          <a:xfrm>
            <a:off x="899592" y="3095102"/>
            <a:ext cx="7632848" cy="934358"/>
          </a:xfrm>
          <a:prstGeom prst="rect">
            <a:avLst/>
          </a:prstGeom>
          <a:noFill/>
        </p:spPr>
        <p:txBody>
          <a:bodyPr wrap="square" rtlCol="0">
            <a:spAutoFit/>
          </a:bodyPr>
          <a:lstStyle/>
          <a:p>
            <a:pPr marL="0" indent="0" algn="ctr">
              <a:lnSpc>
                <a:spcPct val="114000"/>
              </a:lnSpc>
              <a:spcBef>
                <a:spcPts val="1200"/>
              </a:spcBef>
              <a:spcAft>
                <a:spcPts val="1200"/>
              </a:spcAft>
              <a:buNone/>
            </a:pPr>
            <a:r>
              <a:rPr lang="en-US" sz="2400" b="1" kern="0" dirty="0" smtClean="0"/>
              <a:t>Most of the benefits of transition, and medical care supporting transition, have nothing to do with sex</a:t>
            </a:r>
            <a:endParaRPr lang="en-US" sz="2400" b="1" kern="0" dirty="0"/>
          </a:p>
        </p:txBody>
      </p:sp>
    </p:spTree>
    <p:extLst>
      <p:ext uri="{BB962C8B-B14F-4D97-AF65-F5344CB8AC3E}">
        <p14:creationId xmlns:p14="http://schemas.microsoft.com/office/powerpoint/2010/main" val="284371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par>
                                <p:cTn id="44" presetID="1" presetClass="entr" presetSubtype="0" fill="hold" grpId="0" nodeType="withEffect">
                                  <p:stCondLst>
                                    <p:cond delay="100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6"/>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5"/>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childTnLst>
                                </p:cTn>
                              </p:par>
                              <p:par>
                                <p:cTn id="52" presetID="1" presetClass="entr" presetSubtype="0" fill="hold" nodeType="withEffect">
                                  <p:stCondLst>
                                    <p:cond delay="1000"/>
                                  </p:stCondLst>
                                  <p:childTnLst>
                                    <p:set>
                                      <p:cBhvr>
                                        <p:cTn id="53" dur="1" fill="hold">
                                          <p:stCondLst>
                                            <p:cond delay="0"/>
                                          </p:stCondLst>
                                        </p:cTn>
                                        <p:tgtEl>
                                          <p:spTgt spid="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8"/>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hidden"/>
                                      </p:to>
                                    </p:set>
                                  </p:childTnLst>
                                </p:cTn>
                              </p:par>
                              <p:par>
                                <p:cTn id="69" presetID="1" presetClass="entr" presetSubtype="0" fill="hold" nodeType="withEffect">
                                  <p:stCondLst>
                                    <p:cond delay="100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grpId="0" nodeType="withEffect">
                                  <p:stCondLst>
                                    <p:cond delay="100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0" nodeType="withEffect">
                                  <p:stCondLst>
                                    <p:cond delay="100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21" grpId="0"/>
      <p:bldP spid="21" grpId="1"/>
      <p:bldP spid="22" grpId="0" animBg="1"/>
      <p:bldP spid="22" grpId="1" animBg="1"/>
      <p:bldP spid="24" grpId="0"/>
      <p:bldP spid="25" grpId="0" animBg="1"/>
      <p:bldP spid="17" grpId="0"/>
      <p:bldP spid="1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065" y="4509120"/>
            <a:ext cx="7235319" cy="360040"/>
          </a:xfrm>
        </p:spPr>
        <p:txBody>
          <a:bodyPr/>
          <a:lstStyle/>
          <a:p>
            <a:pPr marL="0" indent="0" algn="ctr">
              <a:lnSpc>
                <a:spcPct val="114000"/>
              </a:lnSpc>
              <a:spcBef>
                <a:spcPts val="1200"/>
              </a:spcBef>
              <a:spcAft>
                <a:spcPts val="1200"/>
              </a:spcAft>
            </a:pPr>
            <a:r>
              <a:rPr lang="en-US" sz="4000" dirty="0"/>
              <a:t>Minority </a:t>
            </a:r>
            <a:r>
              <a:rPr lang="en-US" sz="4000" dirty="0" smtClean="0"/>
              <a:t>stress, discrimination, </a:t>
            </a:r>
            <a:r>
              <a:rPr lang="en-US" sz="4000" dirty="0"/>
              <a:t>and lack of medical care drive of trans suicide rates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7350" y="919702"/>
            <a:ext cx="3497248" cy="151547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512" y="692696"/>
            <a:ext cx="3429479" cy="1238423"/>
          </a:xfrm>
          <a:prstGeom prst="rect">
            <a:avLst/>
          </a:prstGeom>
        </p:spPr>
      </p:pic>
      <p:sp>
        <p:nvSpPr>
          <p:cNvPr id="7" name="TextBox 6"/>
          <p:cNvSpPr txBox="1"/>
          <p:nvPr/>
        </p:nvSpPr>
        <p:spPr>
          <a:xfrm>
            <a:off x="541312" y="476672"/>
            <a:ext cx="8064896" cy="646331"/>
          </a:xfrm>
          <a:prstGeom prst="rect">
            <a:avLst/>
          </a:prstGeom>
          <a:noFill/>
        </p:spPr>
        <p:txBody>
          <a:bodyPr wrap="square" rtlCol="0">
            <a:spAutoFit/>
          </a:bodyPr>
          <a:lstStyle/>
          <a:p>
            <a:r>
              <a:rPr lang="en-US" dirty="0" smtClean="0"/>
              <a:t/>
            </a:r>
            <a:br>
              <a:rPr lang="en-US" dirty="0" smtClean="0"/>
            </a:b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6716" y="197334"/>
            <a:ext cx="2922079" cy="186351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3721" y="742390"/>
            <a:ext cx="5191850" cy="1352739"/>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8484" b="7962"/>
          <a:stretch/>
        </p:blipFill>
        <p:spPr>
          <a:xfrm>
            <a:off x="1123664" y="2088476"/>
            <a:ext cx="6995811" cy="4388543"/>
          </a:xfrm>
          <a:prstGeom prst="rect">
            <a:avLst/>
          </a:prstGeom>
        </p:spPr>
      </p:pic>
      <p:grpSp>
        <p:nvGrpSpPr>
          <p:cNvPr id="17" name="Group 16"/>
          <p:cNvGrpSpPr/>
          <p:nvPr/>
        </p:nvGrpSpPr>
        <p:grpSpPr>
          <a:xfrm>
            <a:off x="323528" y="2204864"/>
            <a:ext cx="8655246" cy="4247317"/>
            <a:chOff x="395537" y="2348880"/>
            <a:chExt cx="8655246" cy="4247317"/>
          </a:xfrm>
        </p:grpSpPr>
        <p:sp>
          <p:nvSpPr>
            <p:cNvPr id="18" name="TextBox 17"/>
            <p:cNvSpPr txBox="1"/>
            <p:nvPr/>
          </p:nvSpPr>
          <p:spPr>
            <a:xfrm>
              <a:off x="395537" y="2348880"/>
              <a:ext cx="4392488" cy="4247317"/>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smtClean="0"/>
                <a:t>Many studies show transgender people have similar mental health outcomes when given access to transition related health care (Smith 2005, </a:t>
              </a:r>
              <a:r>
                <a:rPr lang="en-US" dirty="0" err="1" smtClean="0"/>
                <a:t>DeCuypere</a:t>
              </a:r>
              <a:r>
                <a:rPr lang="en-US" dirty="0" smtClean="0"/>
                <a:t> 2006, </a:t>
              </a:r>
              <a:r>
                <a:rPr lang="en-US" dirty="0" err="1" smtClean="0"/>
                <a:t>Wyers</a:t>
              </a:r>
              <a:r>
                <a:rPr lang="en-US" dirty="0" smtClean="0"/>
                <a:t> 2009, Murad 2010, Ainsworth 2010)</a:t>
              </a:r>
            </a:p>
            <a:p>
              <a:endParaRPr lang="en-US" dirty="0" smtClean="0"/>
            </a:p>
            <a:p>
              <a:pPr marL="285750" indent="-285750">
                <a:buFont typeface="Arial" panose="020B0604020202020204" pitchFamily="34" charset="0"/>
                <a:buChar char="•"/>
              </a:pPr>
              <a:r>
                <a:rPr lang="en-US" dirty="0" smtClean="0"/>
                <a:t>As societal attitudes towards transgender people have improved, so have outcomes (</a:t>
              </a:r>
              <a:r>
                <a:rPr lang="en-US" dirty="0" err="1" smtClean="0"/>
                <a:t>Dhejne</a:t>
              </a:r>
              <a:r>
                <a:rPr lang="en-US" dirty="0" smtClean="0"/>
                <a:t> 2011)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Much better outcomes in supportive / non-discriminatory environments (</a:t>
              </a:r>
              <a:r>
                <a:rPr lang="en-US" dirty="0" err="1" smtClean="0"/>
                <a:t>TransPulse</a:t>
              </a:r>
              <a:r>
                <a:rPr lang="en-US" dirty="0" smtClean="0"/>
                <a:t> Project, 2012, Moody 2013, Haas 2014)</a:t>
              </a:r>
              <a:endParaRPr lang="en-US" dirty="0"/>
            </a:p>
          </p:txBody>
        </p:sp>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t="24805" b="16338"/>
            <a:stretch/>
          </p:blipFill>
          <p:spPr>
            <a:xfrm>
              <a:off x="4822740" y="2364029"/>
              <a:ext cx="4228043" cy="4232168"/>
            </a:xfrm>
            <a:prstGeom prst="rect">
              <a:avLst/>
            </a:prstGeom>
          </p:spPr>
        </p:pic>
      </p:grpSp>
      <p:sp>
        <p:nvSpPr>
          <p:cNvPr id="27" name="Content Placeholder 2"/>
          <p:cNvSpPr txBox="1">
            <a:spLocks/>
          </p:cNvSpPr>
          <p:nvPr/>
        </p:nvSpPr>
        <p:spPr bwMode="auto">
          <a:xfrm>
            <a:off x="442263" y="2780928"/>
            <a:ext cx="8244738" cy="1461939"/>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lvl1pPr marL="166688" indent="-166688" algn="l" rtl="0" eaLnBrk="1" fontAlgn="base" hangingPunct="1">
              <a:spcBef>
                <a:spcPts val="600"/>
              </a:spcBef>
              <a:spcAft>
                <a:spcPct val="0"/>
              </a:spcAft>
              <a:buChar char="•"/>
              <a:defRPr sz="1600">
                <a:solidFill>
                  <a:srgbClr val="000000"/>
                </a:solidFill>
                <a:latin typeface="+mn-lt"/>
                <a:ea typeface="+mn-ea"/>
                <a:cs typeface="+mn-cs"/>
              </a:defRPr>
            </a:lvl1pPr>
            <a:lvl2pPr marL="347663" indent="-174625" algn="l" rtl="0" eaLnBrk="1" fontAlgn="base" hangingPunct="1">
              <a:spcBef>
                <a:spcPts val="600"/>
              </a:spcBef>
              <a:spcAft>
                <a:spcPct val="0"/>
              </a:spcAft>
              <a:buChar char="–"/>
              <a:defRPr sz="1600">
                <a:solidFill>
                  <a:srgbClr val="000000"/>
                </a:solidFill>
                <a:latin typeface="+mn-lt"/>
              </a:defRPr>
            </a:lvl2pPr>
            <a:lvl3pPr marL="512763" indent="-165100" algn="l" rtl="0" eaLnBrk="1" fontAlgn="base" hangingPunct="1">
              <a:spcBef>
                <a:spcPts val="600"/>
              </a:spcBef>
              <a:spcAft>
                <a:spcPct val="0"/>
              </a:spcAft>
              <a:buFont typeface="Arial" charset="0"/>
              <a:buChar char="-"/>
              <a:defRPr sz="1600">
                <a:solidFill>
                  <a:srgbClr val="000000"/>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800" i="1" kern="0" smtClean="0"/>
              <a:t>“If your daughter truly is confused, if she’s really starting to think she’s a boy, then you are only going to enforce her delusions when you go out of your way to put her in elaborate outfits specifically designed to foster those confusions…</a:t>
            </a:r>
          </a:p>
          <a:p>
            <a:pPr marL="0" indent="0">
              <a:buFontTx/>
              <a:buNone/>
            </a:pPr>
            <a:r>
              <a:rPr lang="en-US" sz="1800" i="1" kern="0" smtClean="0"/>
              <a:t>Harsh? Not nearly harsh enough. This girl is being abused, and we’re all watching and applauding</a:t>
            </a:r>
            <a:r>
              <a:rPr lang="en-US" sz="1800" kern="0" smtClean="0"/>
              <a:t>.”  Conservative Blogger Matt Walsh, June 3, 2014</a:t>
            </a:r>
            <a:endParaRPr lang="en-US" sz="1800" kern="0" dirty="0"/>
          </a:p>
        </p:txBody>
      </p:sp>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r="41450"/>
          <a:stretch/>
        </p:blipFill>
        <p:spPr>
          <a:xfrm>
            <a:off x="251521" y="2220013"/>
            <a:ext cx="3838626" cy="4359840"/>
          </a:xfrm>
          <a:prstGeom prst="rect">
            <a:avLst/>
          </a:prstGeom>
        </p:spPr>
      </p:pic>
      <p:sp>
        <p:nvSpPr>
          <p:cNvPr id="28" name="Content Placeholder 2"/>
          <p:cNvSpPr txBox="1">
            <a:spLocks/>
          </p:cNvSpPr>
          <p:nvPr/>
        </p:nvSpPr>
        <p:spPr bwMode="auto">
          <a:xfrm>
            <a:off x="4139952" y="2242314"/>
            <a:ext cx="4623817" cy="4355038"/>
          </a:xfrm>
          <a:prstGeom prst="rect">
            <a:avLst/>
          </a:prstGeom>
          <a:noFill/>
          <a:ln w="12700">
            <a:solidFill>
              <a:schemeClr val="tx1"/>
            </a:solidFill>
            <a:miter lim="800000"/>
            <a:headEnd/>
            <a:tailEnd/>
          </a:ln>
          <a:effectLst/>
        </p:spPr>
        <p:txBody>
          <a:bodyPr vert="horz" wrap="square" lIns="0" tIns="0" rIns="0" bIns="0" numCol="1" anchor="t" anchorCtr="0" compatLnSpc="1">
            <a:prstTxWarp prst="textNoShape">
              <a:avLst/>
            </a:prstTxWarp>
            <a:spAutoFit/>
          </a:bodyPr>
          <a:lstStyle>
            <a:lvl1pPr marL="166688" indent="-166688" algn="l" rtl="0" eaLnBrk="1" fontAlgn="base" hangingPunct="1">
              <a:spcBef>
                <a:spcPts val="600"/>
              </a:spcBef>
              <a:spcAft>
                <a:spcPct val="0"/>
              </a:spcAft>
              <a:buChar char="•"/>
              <a:defRPr sz="1600">
                <a:solidFill>
                  <a:srgbClr val="000000"/>
                </a:solidFill>
                <a:latin typeface="+mn-lt"/>
                <a:ea typeface="+mn-ea"/>
                <a:cs typeface="+mn-cs"/>
              </a:defRPr>
            </a:lvl1pPr>
            <a:lvl2pPr marL="347663" indent="-174625" algn="l" rtl="0" eaLnBrk="1" fontAlgn="base" hangingPunct="1">
              <a:spcBef>
                <a:spcPts val="600"/>
              </a:spcBef>
              <a:spcAft>
                <a:spcPct val="0"/>
              </a:spcAft>
              <a:buChar char="–"/>
              <a:defRPr sz="1600">
                <a:solidFill>
                  <a:srgbClr val="000000"/>
                </a:solidFill>
                <a:latin typeface="+mn-lt"/>
              </a:defRPr>
            </a:lvl2pPr>
            <a:lvl3pPr marL="512763" indent="-165100" algn="l" rtl="0" eaLnBrk="1" fontAlgn="base" hangingPunct="1">
              <a:spcBef>
                <a:spcPts val="600"/>
              </a:spcBef>
              <a:spcAft>
                <a:spcPct val="0"/>
              </a:spcAft>
              <a:buFont typeface="Arial" charset="0"/>
              <a:buChar char="-"/>
              <a:defRPr sz="1600">
                <a:solidFill>
                  <a:srgbClr val="000000"/>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700" kern="0" dirty="0" smtClean="0"/>
              <a:t>Dr. Kenneth </a:t>
            </a:r>
            <a:r>
              <a:rPr lang="en-US" sz="1700" kern="0" dirty="0" err="1" smtClean="0"/>
              <a:t>Zucker</a:t>
            </a:r>
            <a:endParaRPr lang="en-US" sz="1700" kern="0" dirty="0" smtClean="0"/>
          </a:p>
          <a:p>
            <a:r>
              <a:rPr lang="en-US" sz="1700" kern="0" dirty="0" smtClean="0"/>
              <a:t>Reparative therapist for “sissy boys” in 80’s</a:t>
            </a:r>
          </a:p>
          <a:p>
            <a:pPr lvl="1"/>
            <a:r>
              <a:rPr lang="en-US" sz="1700" kern="0" dirty="0" smtClean="0"/>
              <a:t>Used to claim he could prevent homosexuality</a:t>
            </a:r>
          </a:p>
          <a:p>
            <a:pPr lvl="1"/>
            <a:r>
              <a:rPr lang="en-US" sz="1700" kern="0" dirty="0" smtClean="0"/>
              <a:t>Now claims he can prevent trans</a:t>
            </a:r>
          </a:p>
          <a:p>
            <a:r>
              <a:rPr lang="en-US" sz="1700" kern="0" dirty="0" smtClean="0"/>
              <a:t>Rejects gender identity</a:t>
            </a:r>
          </a:p>
          <a:p>
            <a:r>
              <a:rPr lang="en-US" sz="1700" kern="0" dirty="0" smtClean="0"/>
              <a:t>Uses coercive behavioral modification</a:t>
            </a:r>
          </a:p>
          <a:p>
            <a:r>
              <a:rPr lang="en-US" sz="1700" kern="0" dirty="0" smtClean="0"/>
              <a:t>Data set bias / lack of control groups</a:t>
            </a:r>
          </a:p>
          <a:p>
            <a:r>
              <a:rPr lang="en-US" sz="1700" kern="0" dirty="0" smtClean="0"/>
              <a:t>No evidence you wouldn’t get same result without “therapy”</a:t>
            </a:r>
          </a:p>
          <a:p>
            <a:r>
              <a:rPr lang="en-US" sz="1700" kern="0" dirty="0" smtClean="0"/>
              <a:t>Claimed no one would accept homosexuals in 90’s</a:t>
            </a:r>
          </a:p>
          <a:p>
            <a:r>
              <a:rPr lang="en-US" sz="1700" kern="0" dirty="0" smtClean="0"/>
              <a:t>Now says he does it because society will never accept trans people</a:t>
            </a:r>
          </a:p>
        </p:txBody>
      </p:sp>
      <p:pic>
        <p:nvPicPr>
          <p:cNvPr id="12" name="Picture 11"/>
          <p:cNvPicPr>
            <a:picLocks noChangeAspect="1"/>
          </p:cNvPicPr>
          <p:nvPr/>
        </p:nvPicPr>
        <p:blipFill rotWithShape="1">
          <a:blip r:embed="rId9" cstate="print">
            <a:lum bright="70000" contrast="-70000"/>
            <a:extLst>
              <a:ext uri="{BEBA8EAE-BF5A-486C-A8C5-ECC9F3942E4B}">
                <a14:imgProps xmlns:a14="http://schemas.microsoft.com/office/drawing/2010/main">
                  <a14:imgLayer r:embed="rId10">
                    <a14:imgEffect>
                      <a14:saturation sat="144000"/>
                    </a14:imgEffect>
                  </a14:imgLayer>
                </a14:imgProps>
              </a:ext>
              <a:ext uri="{28A0092B-C50C-407E-A947-70E740481C1C}">
                <a14:useLocalDpi xmlns:a14="http://schemas.microsoft.com/office/drawing/2010/main" val="0"/>
              </a:ext>
            </a:extLst>
          </a:blip>
          <a:srcRect l="6222" t="5330" r="5517" b="13145"/>
          <a:stretch/>
        </p:blipFill>
        <p:spPr>
          <a:xfrm>
            <a:off x="1111128" y="692696"/>
            <a:ext cx="6178187" cy="5627703"/>
          </a:xfrm>
          <a:prstGeom prst="rect">
            <a:avLst/>
          </a:prstGeom>
        </p:spPr>
      </p:pic>
      <p:sp>
        <p:nvSpPr>
          <p:cNvPr id="29" name="Content Placeholder 2"/>
          <p:cNvSpPr txBox="1">
            <a:spLocks/>
          </p:cNvSpPr>
          <p:nvPr/>
        </p:nvSpPr>
        <p:spPr bwMode="auto">
          <a:xfrm>
            <a:off x="649170" y="2690819"/>
            <a:ext cx="7272808" cy="1661993"/>
          </a:xfrm>
          <a:prstGeom prst="rect">
            <a:avLst/>
          </a:prstGeom>
          <a:noFill/>
          <a:ln w="12700">
            <a:solidFill>
              <a:schemeClr val="tx1"/>
            </a:solidFill>
            <a:miter lim="800000"/>
            <a:headEnd/>
            <a:tailEnd/>
          </a:ln>
          <a:effectLst/>
        </p:spPr>
        <p:txBody>
          <a:bodyPr vert="horz" wrap="square" lIns="0" tIns="0" rIns="0" bIns="0" numCol="1" anchor="t" anchorCtr="0" compatLnSpc="1">
            <a:prstTxWarp prst="textNoShape">
              <a:avLst/>
            </a:prstTxWarp>
            <a:spAutoFit/>
          </a:bodyPr>
          <a:lstStyle>
            <a:lvl1pPr marL="166688" indent="-166688" algn="l" rtl="0" eaLnBrk="1" fontAlgn="base" hangingPunct="1">
              <a:spcBef>
                <a:spcPts val="600"/>
              </a:spcBef>
              <a:spcAft>
                <a:spcPct val="0"/>
              </a:spcAft>
              <a:buChar char="•"/>
              <a:defRPr sz="1600">
                <a:solidFill>
                  <a:srgbClr val="000000"/>
                </a:solidFill>
                <a:latin typeface="+mn-lt"/>
                <a:ea typeface="+mn-ea"/>
                <a:cs typeface="+mn-cs"/>
              </a:defRPr>
            </a:lvl1pPr>
            <a:lvl2pPr marL="347663" indent="-174625" algn="l" rtl="0" eaLnBrk="1" fontAlgn="base" hangingPunct="1">
              <a:spcBef>
                <a:spcPts val="600"/>
              </a:spcBef>
              <a:spcAft>
                <a:spcPct val="0"/>
              </a:spcAft>
              <a:buChar char="–"/>
              <a:defRPr sz="1600">
                <a:solidFill>
                  <a:srgbClr val="000000"/>
                </a:solidFill>
                <a:latin typeface="+mn-lt"/>
              </a:defRPr>
            </a:lvl2pPr>
            <a:lvl3pPr marL="512763" indent="-165100" algn="l" rtl="0" eaLnBrk="1" fontAlgn="base" hangingPunct="1">
              <a:spcBef>
                <a:spcPts val="600"/>
              </a:spcBef>
              <a:spcAft>
                <a:spcPct val="0"/>
              </a:spcAft>
              <a:buFont typeface="Arial" charset="0"/>
              <a:buChar char="-"/>
              <a:defRPr sz="1600">
                <a:solidFill>
                  <a:srgbClr val="000000"/>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sz="3600" kern="0" dirty="0" smtClean="0">
                <a:solidFill>
                  <a:schemeClr val="tx1"/>
                </a:solidFill>
              </a:rPr>
              <a:t>Familial rejection of transgender youth identities leads to suicide attempt rates in excess of 50%</a:t>
            </a:r>
          </a:p>
        </p:txBody>
      </p:sp>
      <p:sp>
        <p:nvSpPr>
          <p:cNvPr id="19" name="TextBox 18"/>
          <p:cNvSpPr txBox="1"/>
          <p:nvPr/>
        </p:nvSpPr>
        <p:spPr>
          <a:xfrm>
            <a:off x="899592" y="3095102"/>
            <a:ext cx="7632848" cy="1776384"/>
          </a:xfrm>
          <a:prstGeom prst="rect">
            <a:avLst/>
          </a:prstGeom>
          <a:noFill/>
        </p:spPr>
        <p:txBody>
          <a:bodyPr wrap="square" rtlCol="0">
            <a:spAutoFit/>
          </a:bodyPr>
          <a:lstStyle/>
          <a:p>
            <a:pPr marL="0" indent="0" algn="ctr">
              <a:lnSpc>
                <a:spcPct val="114000"/>
              </a:lnSpc>
              <a:spcBef>
                <a:spcPts val="1200"/>
              </a:spcBef>
              <a:spcAft>
                <a:spcPts val="1200"/>
              </a:spcAft>
              <a:buNone/>
            </a:pPr>
            <a:r>
              <a:rPr lang="en-US" sz="2400" b="1" kern="0" dirty="0" smtClean="0"/>
              <a:t>Studies repeatedly show that lack of medical care, mistreatment, discrimination, and familial rejection are the causes of high transgender suicide attempt rates</a:t>
            </a:r>
            <a:endParaRPr lang="en-US" sz="2400" b="1" kern="0" dirty="0"/>
          </a:p>
        </p:txBody>
      </p:sp>
    </p:spTree>
    <p:extLst>
      <p:ext uri="{BB962C8B-B14F-4D97-AF65-F5344CB8AC3E}">
        <p14:creationId xmlns:p14="http://schemas.microsoft.com/office/powerpoint/2010/main" val="186220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6"/>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childTnLst>
                                </p:cTn>
                              </p:par>
                              <p:par>
                                <p:cTn id="50" presetID="1" presetClass="entr" presetSubtype="0" fill="hold" grpId="0" nodeType="withEffect">
                                  <p:stCondLst>
                                    <p:cond delay="100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1" presetClass="exit" presetSubtype="0" fill="hold" nodeType="withEffect">
                                  <p:stCondLst>
                                    <p:cond delay="0"/>
                                  </p:stCondLst>
                                  <p:childTnLst>
                                    <p:set>
                                      <p:cBhvr>
                                        <p:cTn id="60" dur="1" fill="hold">
                                          <p:stCondLst>
                                            <p:cond delay="0"/>
                                          </p:stCondLst>
                                        </p:cTn>
                                        <p:tgtEl>
                                          <p:spTgt spid="3"/>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7"/>
                                        </p:tgtEl>
                                        <p:attrNameLst>
                                          <p:attrName>style.visibility</p:attrName>
                                        </p:attrNameLst>
                                      </p:cBhvr>
                                      <p:to>
                                        <p:strVal val="hidden"/>
                                      </p:to>
                                    </p:set>
                                  </p:childTnLst>
                                </p:cTn>
                              </p:par>
                              <p:par>
                                <p:cTn id="65" presetID="1" presetClass="entr" presetSubtype="0" fill="hold" nodeType="withEffect">
                                  <p:stCondLst>
                                    <p:cond delay="100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grpId="0" nodeType="withEffect">
                                  <p:stCondLst>
                                    <p:cond delay="100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par>
                                <p:cTn id="76" presetID="1" presetClass="exit" presetSubtype="0" fill="hold" nodeType="withEffect">
                                  <p:stCondLst>
                                    <p:cond delay="0"/>
                                  </p:stCondLst>
                                  <p:childTnLst>
                                    <p:set>
                                      <p:cBhvr>
                                        <p:cTn id="77" dur="1" fill="hold">
                                          <p:stCondLst>
                                            <p:cond delay="0"/>
                                          </p:stCondLst>
                                        </p:cTn>
                                        <p:tgtEl>
                                          <p:spTgt spid="11"/>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28"/>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9"/>
                                        </p:tgtEl>
                                        <p:attrNameLst>
                                          <p:attrName>style.visibility</p:attrName>
                                        </p:attrNameLst>
                                      </p:cBhvr>
                                      <p:to>
                                        <p:strVal val="hidden"/>
                                      </p:to>
                                    </p:set>
                                  </p:childTnLst>
                                </p:cTn>
                              </p:par>
                              <p:par>
                                <p:cTn id="82" presetID="1" presetClass="entr" presetSubtype="0" fill="hold" grpId="0" nodeType="withEffect">
                                  <p:stCondLst>
                                    <p:cond delay="500"/>
                                  </p:stCondLst>
                                  <p:childTnLst>
                                    <p:set>
                                      <p:cBhvr>
                                        <p:cTn id="83" dur="1" fill="hold">
                                          <p:stCondLst>
                                            <p:cond delay="0"/>
                                          </p:stCondLst>
                                        </p:cTn>
                                        <p:tgtEl>
                                          <p:spTgt spid="29"/>
                                        </p:tgtEl>
                                        <p:attrNameLst>
                                          <p:attrName>style.visibility</p:attrName>
                                        </p:attrNameLst>
                                      </p:cBhvr>
                                      <p:to>
                                        <p:strVal val="visible"/>
                                      </p:to>
                                    </p:set>
                                  </p:childTnLst>
                                </p:cTn>
                              </p:par>
                              <p:par>
                                <p:cTn id="84" presetID="1" presetClass="exit" presetSubtype="0" fill="hold" grpId="1" nodeType="withEffect">
                                  <p:stCondLst>
                                    <p:cond delay="1250"/>
                                  </p:stCondLst>
                                  <p:childTnLst>
                                    <p:set>
                                      <p:cBhvr>
                                        <p:cTn id="85" dur="1" fill="hold">
                                          <p:stCondLst>
                                            <p:cond delay="0"/>
                                          </p:stCondLst>
                                        </p:cTn>
                                        <p:tgtEl>
                                          <p:spTgt spid="29"/>
                                        </p:tgtEl>
                                        <p:attrNameLst>
                                          <p:attrName>style.visibility</p:attrName>
                                        </p:attrNameLst>
                                      </p:cBhvr>
                                      <p:to>
                                        <p:strVal val="hidden"/>
                                      </p:to>
                                    </p:set>
                                  </p:childTnLst>
                                </p:cTn>
                              </p:par>
                              <p:par>
                                <p:cTn id="86" presetID="1" presetClass="entr" presetSubtype="0" fill="hold" grpId="2" nodeType="withEffect">
                                  <p:stCondLst>
                                    <p:cond delay="2000"/>
                                  </p:stCondLst>
                                  <p:childTnLst>
                                    <p:set>
                                      <p:cBhvr>
                                        <p:cTn id="87" dur="1" fill="hold">
                                          <p:stCondLst>
                                            <p:cond delay="0"/>
                                          </p:stCondLst>
                                        </p:cTn>
                                        <p:tgtEl>
                                          <p:spTgt spid="29"/>
                                        </p:tgtEl>
                                        <p:attrNameLst>
                                          <p:attrName>style.visibility</p:attrName>
                                        </p:attrNameLst>
                                      </p:cBhvr>
                                      <p:to>
                                        <p:strVal val="visible"/>
                                      </p:to>
                                    </p:set>
                                  </p:childTnLst>
                                </p:cTn>
                              </p:par>
                              <p:par>
                                <p:cTn id="88" presetID="1" presetClass="exit" presetSubtype="0" fill="hold" grpId="3" nodeType="withEffect">
                                  <p:stCondLst>
                                    <p:cond delay="2750"/>
                                  </p:stCondLst>
                                  <p:childTnLst>
                                    <p:set>
                                      <p:cBhvr>
                                        <p:cTn id="89" dur="1" fill="hold">
                                          <p:stCondLst>
                                            <p:cond delay="0"/>
                                          </p:stCondLst>
                                        </p:cTn>
                                        <p:tgtEl>
                                          <p:spTgt spid="29"/>
                                        </p:tgtEl>
                                        <p:attrNameLst>
                                          <p:attrName>style.visibility</p:attrName>
                                        </p:attrNameLst>
                                      </p:cBhvr>
                                      <p:to>
                                        <p:strVal val="hidden"/>
                                      </p:to>
                                    </p:set>
                                  </p:childTnLst>
                                </p:cTn>
                              </p:par>
                              <p:par>
                                <p:cTn id="90" presetID="1" presetClass="entr" presetSubtype="0" fill="hold" grpId="4" nodeType="withEffect">
                                  <p:stCondLst>
                                    <p:cond delay="3500"/>
                                  </p:stCondLst>
                                  <p:childTnLst>
                                    <p:set>
                                      <p:cBhvr>
                                        <p:cTn id="9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27" grpId="0"/>
      <p:bldP spid="27" grpId="1"/>
      <p:bldP spid="28" grpId="0" animBg="1"/>
      <p:bldP spid="28" grpId="1" animBg="1"/>
      <p:bldP spid="29" grpId="0" animBg="1"/>
      <p:bldP spid="29" grpId="1" animBg="1"/>
      <p:bldP spid="29" grpId="2" animBg="1"/>
      <p:bldP spid="29" grpId="3" animBg="1"/>
      <p:bldP spid="29" grpId="4" animBg="1"/>
      <p:bldP spid="19" grpId="0"/>
      <p:bldP spid="1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7350" y="919702"/>
            <a:ext cx="3497248" cy="151547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512" y="692696"/>
            <a:ext cx="3429479" cy="1238423"/>
          </a:xfrm>
          <a:prstGeom prst="rect">
            <a:avLst/>
          </a:prstGeom>
        </p:spPr>
      </p:pic>
      <p:sp>
        <p:nvSpPr>
          <p:cNvPr id="7" name="TextBox 6"/>
          <p:cNvSpPr txBox="1"/>
          <p:nvPr/>
        </p:nvSpPr>
        <p:spPr>
          <a:xfrm>
            <a:off x="541312" y="476672"/>
            <a:ext cx="8064896" cy="646331"/>
          </a:xfrm>
          <a:prstGeom prst="rect">
            <a:avLst/>
          </a:prstGeom>
          <a:noFill/>
        </p:spPr>
        <p:txBody>
          <a:bodyPr wrap="square" rtlCol="0">
            <a:spAutoFit/>
          </a:bodyPr>
          <a:lstStyle/>
          <a:p>
            <a:r>
              <a:rPr lang="en-US" dirty="0" smtClean="0"/>
              <a:t/>
            </a:r>
            <a:br>
              <a:rPr lang="en-US" dirty="0" smtClean="0"/>
            </a:b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6716" y="197334"/>
            <a:ext cx="2922079" cy="186351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3721" y="742390"/>
            <a:ext cx="5191850" cy="135273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716" y="2095129"/>
            <a:ext cx="8121860" cy="4574231"/>
          </a:xfrm>
          <a:prstGeom prst="rect">
            <a:avLst/>
          </a:prstGeom>
        </p:spPr>
      </p:pic>
      <p:sp>
        <p:nvSpPr>
          <p:cNvPr id="20" name="Content Placeholder 2"/>
          <p:cNvSpPr txBox="1">
            <a:spLocks/>
          </p:cNvSpPr>
          <p:nvPr/>
        </p:nvSpPr>
        <p:spPr bwMode="auto">
          <a:xfrm>
            <a:off x="251520" y="1996673"/>
            <a:ext cx="8712968" cy="4508927"/>
          </a:xfrm>
          <a:prstGeom prst="rect">
            <a:avLst/>
          </a:prstGeom>
          <a:noFill/>
          <a:ln w="12700">
            <a:solidFill>
              <a:schemeClr val="tx1"/>
            </a:solidFill>
            <a:miter lim="800000"/>
            <a:headEnd/>
            <a:tailEnd/>
          </a:ln>
          <a:effectLst/>
        </p:spPr>
        <p:txBody>
          <a:bodyPr vert="horz" wrap="square" lIns="0" tIns="0" rIns="0" bIns="0" numCol="1" anchor="t" anchorCtr="0" compatLnSpc="1">
            <a:prstTxWarp prst="textNoShape">
              <a:avLst/>
            </a:prstTxWarp>
            <a:spAutoFit/>
          </a:bodyPr>
          <a:lstStyle>
            <a:lvl1pPr marL="166688" indent="-166688" algn="l" rtl="0" eaLnBrk="1" fontAlgn="base" hangingPunct="1">
              <a:spcBef>
                <a:spcPts val="600"/>
              </a:spcBef>
              <a:spcAft>
                <a:spcPct val="0"/>
              </a:spcAft>
              <a:buChar char="•"/>
              <a:defRPr sz="1600">
                <a:solidFill>
                  <a:srgbClr val="000000"/>
                </a:solidFill>
                <a:latin typeface="+mn-lt"/>
                <a:ea typeface="+mn-ea"/>
                <a:cs typeface="+mn-cs"/>
              </a:defRPr>
            </a:lvl1pPr>
            <a:lvl2pPr marL="347663" indent="-174625" algn="l" rtl="0" eaLnBrk="1" fontAlgn="base" hangingPunct="1">
              <a:spcBef>
                <a:spcPts val="600"/>
              </a:spcBef>
              <a:spcAft>
                <a:spcPct val="0"/>
              </a:spcAft>
              <a:buChar char="–"/>
              <a:defRPr sz="1600">
                <a:solidFill>
                  <a:srgbClr val="000000"/>
                </a:solidFill>
                <a:latin typeface="+mn-lt"/>
              </a:defRPr>
            </a:lvl2pPr>
            <a:lvl3pPr marL="512763" indent="-165100" algn="l" rtl="0" eaLnBrk="1" fontAlgn="base" hangingPunct="1">
              <a:spcBef>
                <a:spcPts val="600"/>
              </a:spcBef>
              <a:spcAft>
                <a:spcPct val="0"/>
              </a:spcAft>
              <a:buFont typeface="Arial" charset="0"/>
              <a:buChar char="-"/>
              <a:defRPr sz="1600">
                <a:solidFill>
                  <a:srgbClr val="000000"/>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sz="2000" b="1" kern="0" dirty="0" smtClean="0"/>
              <a:t>The following organizations have issued position statements supporting transgender affirming care, opposing discrimination:</a:t>
            </a:r>
          </a:p>
          <a:p>
            <a:pPr marL="0" indent="0" algn="ctr">
              <a:buFontTx/>
              <a:buNone/>
            </a:pPr>
            <a:r>
              <a:rPr lang="en-US" sz="1800" kern="0" dirty="0" smtClean="0"/>
              <a:t>American Medical Association (Resolution 122)</a:t>
            </a:r>
          </a:p>
          <a:p>
            <a:pPr marL="0" indent="0" algn="ctr">
              <a:buFontTx/>
              <a:buNone/>
            </a:pPr>
            <a:r>
              <a:rPr lang="en-US" sz="1800" kern="0" dirty="0" smtClean="0"/>
              <a:t>American Psychiatric Association</a:t>
            </a:r>
          </a:p>
          <a:p>
            <a:pPr marL="0" indent="0" algn="ctr">
              <a:buFontTx/>
              <a:buNone/>
            </a:pPr>
            <a:r>
              <a:rPr lang="en-US" sz="1800" kern="0" dirty="0" smtClean="0"/>
              <a:t>American Psychological Association</a:t>
            </a:r>
          </a:p>
          <a:p>
            <a:pPr marL="0" indent="0" algn="ctr">
              <a:buFontTx/>
              <a:buNone/>
            </a:pPr>
            <a:r>
              <a:rPr lang="en-US" sz="1800" kern="0" dirty="0" smtClean="0"/>
              <a:t>American Academy of Family Physicians (Resolution 1004-2012)</a:t>
            </a:r>
          </a:p>
          <a:p>
            <a:pPr marL="0" indent="0" algn="ctr">
              <a:buFontTx/>
              <a:buNone/>
            </a:pPr>
            <a:r>
              <a:rPr lang="en-US" sz="1800" kern="0" dirty="0" smtClean="0"/>
              <a:t>American Academy of Physician Assistants</a:t>
            </a:r>
          </a:p>
          <a:p>
            <a:pPr marL="0" indent="0" algn="ctr">
              <a:buFontTx/>
              <a:buNone/>
            </a:pPr>
            <a:r>
              <a:rPr lang="en-US" sz="1800" kern="0" dirty="0" smtClean="0"/>
              <a:t>American College of Nurse Midwives</a:t>
            </a:r>
          </a:p>
          <a:p>
            <a:pPr marL="0" indent="0" algn="ctr">
              <a:buFontTx/>
              <a:buNone/>
            </a:pPr>
            <a:r>
              <a:rPr lang="en-US" sz="1800" kern="0" dirty="0" smtClean="0"/>
              <a:t>National Association of Social Workers</a:t>
            </a:r>
          </a:p>
          <a:p>
            <a:pPr marL="0" indent="0" algn="ctr">
              <a:buFontTx/>
              <a:buNone/>
            </a:pPr>
            <a:r>
              <a:rPr lang="en-US" sz="1800" kern="0" dirty="0" smtClean="0"/>
              <a:t>World Professional Association of Transgender Health</a:t>
            </a:r>
          </a:p>
          <a:p>
            <a:pPr marL="0" indent="0" algn="ctr">
              <a:buFontTx/>
              <a:buNone/>
            </a:pPr>
            <a:r>
              <a:rPr lang="en-US" sz="1800" kern="0" dirty="0" smtClean="0"/>
              <a:t>National Commission on Correctional Health Care</a:t>
            </a:r>
          </a:p>
          <a:p>
            <a:pPr marL="0" indent="0" algn="ctr">
              <a:buFontTx/>
              <a:buNone/>
            </a:pPr>
            <a:r>
              <a:rPr lang="en-US" sz="1800" kern="0" dirty="0" smtClean="0"/>
              <a:t>American Public Health Association</a:t>
            </a:r>
          </a:p>
          <a:p>
            <a:pPr marL="0" indent="0" algn="ctr">
              <a:buFontTx/>
              <a:buNone/>
            </a:pPr>
            <a:r>
              <a:rPr lang="en-US" sz="1800" kern="0" dirty="0" smtClean="0"/>
              <a:t>American College of Obstetricians and Gynecologists</a:t>
            </a:r>
          </a:p>
        </p:txBody>
      </p:sp>
      <p:sp>
        <p:nvSpPr>
          <p:cNvPr id="21" name="TextBox 20"/>
          <p:cNvSpPr txBox="1"/>
          <p:nvPr/>
        </p:nvSpPr>
        <p:spPr>
          <a:xfrm>
            <a:off x="947293" y="2636912"/>
            <a:ext cx="7252933" cy="1074781"/>
          </a:xfrm>
          <a:prstGeom prst="rect">
            <a:avLst/>
          </a:prstGeom>
          <a:noFill/>
        </p:spPr>
        <p:txBody>
          <a:bodyPr wrap="square" rtlCol="0">
            <a:spAutoFit/>
          </a:bodyPr>
          <a:lstStyle/>
          <a:p>
            <a:pPr marL="0" indent="0" algn="ctr">
              <a:lnSpc>
                <a:spcPct val="114000"/>
              </a:lnSpc>
              <a:spcBef>
                <a:spcPts val="1200"/>
              </a:spcBef>
              <a:spcAft>
                <a:spcPts val="1200"/>
              </a:spcAft>
              <a:buNone/>
            </a:pPr>
            <a:r>
              <a:rPr lang="en-US" sz="2800" kern="0" dirty="0" smtClean="0"/>
              <a:t>Major professional medical / mental health orgs support access</a:t>
            </a:r>
            <a:endParaRPr lang="en-US" sz="2800" kern="0" dirty="0"/>
          </a:p>
        </p:txBody>
      </p:sp>
      <p:sp>
        <p:nvSpPr>
          <p:cNvPr id="22" name="Content Placeholder 2"/>
          <p:cNvSpPr txBox="1">
            <a:spLocks/>
          </p:cNvSpPr>
          <p:nvPr/>
        </p:nvSpPr>
        <p:spPr bwMode="auto">
          <a:xfrm>
            <a:off x="395536" y="2119783"/>
            <a:ext cx="8315040" cy="4693593"/>
          </a:xfrm>
          <a:prstGeom prst="rect">
            <a:avLst/>
          </a:prstGeom>
          <a:noFill/>
          <a:ln w="12700">
            <a:solidFill>
              <a:schemeClr val="tx1"/>
            </a:solidFill>
            <a:miter lim="800000"/>
            <a:headEnd/>
            <a:tailEnd/>
          </a:ln>
          <a:effectLst/>
        </p:spPr>
        <p:txBody>
          <a:bodyPr vert="horz" wrap="square" lIns="0" tIns="0" rIns="0" bIns="0" numCol="1" anchor="t" anchorCtr="0" compatLnSpc="1">
            <a:prstTxWarp prst="textNoShape">
              <a:avLst/>
            </a:prstTxWarp>
            <a:spAutoFit/>
          </a:bodyPr>
          <a:lstStyle>
            <a:lvl1pPr marL="166688" indent="-166688" algn="l" rtl="0" eaLnBrk="1" fontAlgn="base" hangingPunct="1">
              <a:spcBef>
                <a:spcPts val="600"/>
              </a:spcBef>
              <a:spcAft>
                <a:spcPct val="0"/>
              </a:spcAft>
              <a:buChar char="•"/>
              <a:defRPr sz="1600">
                <a:solidFill>
                  <a:srgbClr val="000000"/>
                </a:solidFill>
                <a:latin typeface="+mn-lt"/>
                <a:ea typeface="+mn-ea"/>
                <a:cs typeface="+mn-cs"/>
              </a:defRPr>
            </a:lvl1pPr>
            <a:lvl2pPr marL="347663" indent="-174625" algn="l" rtl="0" eaLnBrk="1" fontAlgn="base" hangingPunct="1">
              <a:spcBef>
                <a:spcPts val="600"/>
              </a:spcBef>
              <a:spcAft>
                <a:spcPct val="0"/>
              </a:spcAft>
              <a:buChar char="–"/>
              <a:defRPr sz="1600">
                <a:solidFill>
                  <a:srgbClr val="000000"/>
                </a:solidFill>
                <a:latin typeface="+mn-lt"/>
              </a:defRPr>
            </a:lvl2pPr>
            <a:lvl3pPr marL="512763" indent="-165100" algn="l" rtl="0" eaLnBrk="1" fontAlgn="base" hangingPunct="1">
              <a:spcBef>
                <a:spcPts val="600"/>
              </a:spcBef>
              <a:spcAft>
                <a:spcPct val="0"/>
              </a:spcAft>
              <a:buFont typeface="Arial" charset="0"/>
              <a:buChar char="-"/>
              <a:defRPr sz="1600">
                <a:solidFill>
                  <a:srgbClr val="000000"/>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1500" i="1" kern="0" dirty="0" smtClean="0"/>
              <a:t>“An established body of medical research demonstrates the  effectiveness and medical necessity of mental health care, hormone therapy and sex reassignment surgery as forms of therapeutic treatment for many people diagnosed with GID… Therefore, be it RESOLVED, that the AMA supports public and private health insurance coverage for treatment of gender identity disorder.”</a:t>
            </a:r>
          </a:p>
          <a:p>
            <a:pPr marL="0" indent="0">
              <a:buFontTx/>
              <a:buNone/>
            </a:pPr>
            <a:endParaRPr lang="en-US" sz="1500" i="1" kern="0" dirty="0" smtClean="0"/>
          </a:p>
          <a:p>
            <a:pPr marL="0" indent="0">
              <a:buFontTx/>
              <a:buNone/>
            </a:pPr>
            <a:r>
              <a:rPr lang="en-US" sz="1500" i="1" kern="0" dirty="0" smtClean="0"/>
              <a:t>“Being transgender or gender variant implies no impairment in judgment, stability, reliability, or general social or vocational capabilities; however these individuals often experience discrimination due to a lack of civil rights protections for their gender identity or expression… The American Psychiatric association opposes all public and private discrimination against  transgender individuals in such areas as health care, employment, housing, public accommodation, education, and licensing”</a:t>
            </a:r>
          </a:p>
          <a:p>
            <a:pPr marL="0" indent="0">
              <a:buFontTx/>
              <a:buNone/>
            </a:pPr>
            <a:endParaRPr lang="en-US" sz="1500" i="1" kern="0" dirty="0" smtClean="0"/>
          </a:p>
          <a:p>
            <a:pPr marL="0" indent="0">
              <a:buFontTx/>
              <a:buNone/>
            </a:pPr>
            <a:r>
              <a:rPr lang="en-US" sz="1500" i="1" kern="0" dirty="0" smtClean="0"/>
              <a:t>“As stated in the Policy on Transgender, Gender Identity &amp; Gender Expression Non-Discrimination, the American Psychological Association “opposes all public and private discrimination on the basis of actual or perceived gender identity and expression and urges the repeal of discriminatory laws and policies” and “calls upon psychologists in their professional roles to provide appropriate, nondiscriminatory treatment to transgender and gender variant individuals and encourages psychologists to take a leadership role in working against discrimination towards transgender and gender variant individuals[.]”</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2039436"/>
            <a:ext cx="4176464" cy="4392488"/>
          </a:xfrm>
          <a:prstGeom prst="rect">
            <a:avLst/>
          </a:prstGeom>
        </p:spPr>
      </p:pic>
      <p:sp>
        <p:nvSpPr>
          <p:cNvPr id="24" name="Content Placeholder 2"/>
          <p:cNvSpPr txBox="1">
            <a:spLocks/>
          </p:cNvSpPr>
          <p:nvPr/>
        </p:nvSpPr>
        <p:spPr bwMode="auto">
          <a:xfrm>
            <a:off x="4427984" y="2039436"/>
            <a:ext cx="4618466" cy="4392488"/>
          </a:xfrm>
          <a:prstGeom prst="rect">
            <a:avLst/>
          </a:prstGeom>
          <a:noFill/>
          <a:ln w="12700">
            <a:solidFill>
              <a:schemeClr val="tx1"/>
            </a:solidFill>
            <a:miter lim="800000"/>
            <a:headEnd/>
            <a:tailEnd/>
          </a:ln>
          <a:effectLst/>
        </p:spPr>
        <p:txBody>
          <a:bodyPr vert="horz" wrap="square" lIns="0" tIns="0" rIns="0" bIns="0" numCol="1" anchor="t" anchorCtr="0" compatLnSpc="1">
            <a:prstTxWarp prst="textNoShape">
              <a:avLst/>
            </a:prstTxWarp>
            <a:spAutoFit/>
          </a:bodyPr>
          <a:lstStyle>
            <a:lvl1pPr marL="166688" indent="-166688" algn="l" rtl="0" eaLnBrk="1" fontAlgn="base" hangingPunct="1">
              <a:spcBef>
                <a:spcPts val="600"/>
              </a:spcBef>
              <a:spcAft>
                <a:spcPct val="0"/>
              </a:spcAft>
              <a:buChar char="•"/>
              <a:defRPr sz="1600">
                <a:solidFill>
                  <a:srgbClr val="000000"/>
                </a:solidFill>
                <a:latin typeface="+mn-lt"/>
                <a:ea typeface="+mn-ea"/>
                <a:cs typeface="+mn-cs"/>
              </a:defRPr>
            </a:lvl1pPr>
            <a:lvl2pPr marL="347663" indent="-174625" algn="l" rtl="0" eaLnBrk="1" fontAlgn="base" hangingPunct="1">
              <a:spcBef>
                <a:spcPts val="600"/>
              </a:spcBef>
              <a:spcAft>
                <a:spcPct val="0"/>
              </a:spcAft>
              <a:buChar char="–"/>
              <a:defRPr sz="1600">
                <a:solidFill>
                  <a:srgbClr val="000000"/>
                </a:solidFill>
                <a:latin typeface="+mn-lt"/>
              </a:defRPr>
            </a:lvl2pPr>
            <a:lvl3pPr marL="512763" indent="-165100" algn="l" rtl="0" eaLnBrk="1" fontAlgn="base" hangingPunct="1">
              <a:spcBef>
                <a:spcPts val="600"/>
              </a:spcBef>
              <a:spcAft>
                <a:spcPct val="0"/>
              </a:spcAft>
              <a:buFont typeface="Arial" charset="0"/>
              <a:buChar char="-"/>
              <a:defRPr sz="1600">
                <a:solidFill>
                  <a:srgbClr val="000000"/>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t>Opponents claim organizational positions are a result of :</a:t>
            </a:r>
          </a:p>
          <a:p>
            <a:pPr lvl="1"/>
            <a:r>
              <a:rPr lang="en-US" kern="0" dirty="0" smtClean="0"/>
              <a:t>“Liberal / progressive bias”</a:t>
            </a:r>
          </a:p>
          <a:p>
            <a:pPr lvl="1"/>
            <a:r>
              <a:rPr lang="en-US" kern="0" dirty="0" smtClean="0"/>
              <a:t>“Political correctness”</a:t>
            </a:r>
          </a:p>
          <a:p>
            <a:r>
              <a:rPr lang="en-US" kern="0" dirty="0" smtClean="0"/>
              <a:t>Logical errors include:</a:t>
            </a:r>
          </a:p>
          <a:p>
            <a:pPr lvl="1"/>
            <a:r>
              <a:rPr lang="en-US" kern="0" dirty="0" smtClean="0"/>
              <a:t>“Medicine has been wrong before”</a:t>
            </a:r>
          </a:p>
          <a:p>
            <a:pPr lvl="1"/>
            <a:r>
              <a:rPr lang="en-US" kern="0" dirty="0" smtClean="0"/>
              <a:t>Confirmation bias</a:t>
            </a:r>
          </a:p>
          <a:p>
            <a:pPr lvl="1"/>
            <a:r>
              <a:rPr lang="en-US" kern="0" dirty="0" smtClean="0"/>
              <a:t>Chromosomes</a:t>
            </a:r>
          </a:p>
          <a:p>
            <a:pPr lvl="1"/>
            <a:r>
              <a:rPr lang="en-US" kern="0" dirty="0" smtClean="0"/>
              <a:t>Conflating identity with biology</a:t>
            </a:r>
          </a:p>
          <a:p>
            <a:pPr lvl="1"/>
            <a:r>
              <a:rPr lang="en-US" kern="0" dirty="0" smtClean="0"/>
              <a:t>Anecdotal evidence</a:t>
            </a:r>
          </a:p>
          <a:p>
            <a:pPr lvl="1"/>
            <a:r>
              <a:rPr lang="en-US" kern="0" dirty="0" smtClean="0"/>
              <a:t>“Gender identity is entirely subjective…”</a:t>
            </a:r>
          </a:p>
          <a:p>
            <a:r>
              <a:rPr lang="en-US" kern="0" dirty="0" smtClean="0"/>
              <a:t>Occam’s Razor: It’s much more likely these organizations have arrived at these positions in consensus after decades of peer reviewed research. </a:t>
            </a:r>
          </a:p>
        </p:txBody>
      </p:sp>
      <p:sp>
        <p:nvSpPr>
          <p:cNvPr id="14" name="TextBox 13"/>
          <p:cNvSpPr txBox="1"/>
          <p:nvPr/>
        </p:nvSpPr>
        <p:spPr>
          <a:xfrm>
            <a:off x="899592" y="3095102"/>
            <a:ext cx="7632848" cy="1320170"/>
          </a:xfrm>
          <a:prstGeom prst="rect">
            <a:avLst/>
          </a:prstGeom>
          <a:noFill/>
        </p:spPr>
        <p:txBody>
          <a:bodyPr wrap="square" rtlCol="0">
            <a:spAutoFit/>
          </a:bodyPr>
          <a:lstStyle/>
          <a:p>
            <a:pPr marL="0" indent="0" algn="ctr">
              <a:lnSpc>
                <a:spcPct val="114000"/>
              </a:lnSpc>
              <a:spcBef>
                <a:spcPts val="1200"/>
              </a:spcBef>
              <a:spcAft>
                <a:spcPts val="1200"/>
              </a:spcAft>
              <a:buNone/>
            </a:pPr>
            <a:r>
              <a:rPr lang="en-US" sz="2400" b="1" kern="0" dirty="0" smtClean="0"/>
              <a:t>The official medical and mental health care communities’ positions on transgender care are a matter of public record</a:t>
            </a:r>
            <a:endParaRPr lang="en-US" sz="2400" b="1" kern="0" dirty="0"/>
          </a:p>
        </p:txBody>
      </p:sp>
    </p:spTree>
    <p:extLst>
      <p:ext uri="{BB962C8B-B14F-4D97-AF65-F5344CB8AC3E}">
        <p14:creationId xmlns:p14="http://schemas.microsoft.com/office/powerpoint/2010/main" val="142547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100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par>
                                <p:cTn id="44" presetID="1" presetClass="exit" presetSubtype="0" fill="hold" grpId="1" nodeType="withEffect">
                                  <p:stCondLst>
                                    <p:cond delay="0"/>
                                  </p:stCondLst>
                                  <p:childTnLst>
                                    <p:set>
                                      <p:cBhvr>
                                        <p:cTn id="45" dur="1" fill="hold">
                                          <p:stCondLst>
                                            <p:cond delay="0"/>
                                          </p:stCondLst>
                                        </p:cTn>
                                        <p:tgtEl>
                                          <p:spTgt spid="22"/>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6"/>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childTnLst>
                                </p:cTn>
                              </p:par>
                              <p:par>
                                <p:cTn id="50" presetID="1" presetClass="entr" presetSubtype="0" fill="hold" nodeType="withEffect">
                                  <p:stCondLst>
                                    <p:cond delay="100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1" presetClass="exit" presetSubtype="0" fill="hold" nodeType="withEffect">
                                  <p:stCondLst>
                                    <p:cond delay="0"/>
                                  </p:stCondLst>
                                  <p:childTnLst>
                                    <p:set>
                                      <p:cBhvr>
                                        <p:cTn id="60" dur="1" fill="hold">
                                          <p:stCondLst>
                                            <p:cond delay="0"/>
                                          </p:stCondLst>
                                        </p:cTn>
                                        <p:tgtEl>
                                          <p:spTgt spid="3"/>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8"/>
                                        </p:tgtEl>
                                        <p:attrNameLst>
                                          <p:attrName>style.visibility</p:attrName>
                                        </p:attrNameLst>
                                      </p:cBhvr>
                                      <p:to>
                                        <p:strVal val="hidden"/>
                                      </p:to>
                                    </p:set>
                                  </p:childTnLst>
                                </p:cTn>
                              </p:par>
                              <p:par>
                                <p:cTn id="65" presetID="1" presetClass="entr" presetSubtype="0" fill="hold" nodeType="withEffect">
                                  <p:stCondLst>
                                    <p:cond delay="100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ntr" presetSubtype="0" fill="hold" grpId="0" nodeType="withEffect">
                                  <p:stCondLst>
                                    <p:cond delay="100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0" grpId="0" animBg="1"/>
      <p:bldP spid="20" grpId="1" animBg="1"/>
      <p:bldP spid="21" grpId="0"/>
      <p:bldP spid="21" grpId="1"/>
      <p:bldP spid="22" grpId="0" animBg="1"/>
      <p:bldP spid="22" grpId="1" animBg="1"/>
      <p:bldP spid="24" grpId="0" animBg="1"/>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7350" y="919702"/>
            <a:ext cx="3497248" cy="151547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512" y="692696"/>
            <a:ext cx="3429479" cy="1238423"/>
          </a:xfrm>
          <a:prstGeom prst="rect">
            <a:avLst/>
          </a:prstGeom>
        </p:spPr>
      </p:pic>
      <p:sp>
        <p:nvSpPr>
          <p:cNvPr id="7" name="TextBox 6"/>
          <p:cNvSpPr txBox="1"/>
          <p:nvPr/>
        </p:nvSpPr>
        <p:spPr>
          <a:xfrm>
            <a:off x="541312" y="476672"/>
            <a:ext cx="8064896" cy="646331"/>
          </a:xfrm>
          <a:prstGeom prst="rect">
            <a:avLst/>
          </a:prstGeom>
          <a:noFill/>
        </p:spPr>
        <p:txBody>
          <a:bodyPr wrap="square" rtlCol="0">
            <a:spAutoFit/>
          </a:bodyPr>
          <a:lstStyle/>
          <a:p>
            <a:r>
              <a:rPr lang="en-US" dirty="0" smtClean="0"/>
              <a:t/>
            </a:r>
            <a:br>
              <a:rPr lang="en-US" dirty="0" smtClean="0"/>
            </a:b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6716" y="197334"/>
            <a:ext cx="2922079" cy="186351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3721" y="742390"/>
            <a:ext cx="5191850" cy="1352739"/>
          </a:xfrm>
          <a:prstGeom prst="rect">
            <a:avLst/>
          </a:prstGeom>
        </p:spPr>
      </p:pic>
      <p:sp>
        <p:nvSpPr>
          <p:cNvPr id="21" name="TextBox 20"/>
          <p:cNvSpPr txBox="1"/>
          <p:nvPr/>
        </p:nvSpPr>
        <p:spPr>
          <a:xfrm>
            <a:off x="947293" y="2636912"/>
            <a:ext cx="7252933" cy="542521"/>
          </a:xfrm>
          <a:prstGeom prst="rect">
            <a:avLst/>
          </a:prstGeom>
          <a:noFill/>
        </p:spPr>
        <p:txBody>
          <a:bodyPr wrap="square" rtlCol="0">
            <a:spAutoFit/>
          </a:bodyPr>
          <a:lstStyle/>
          <a:p>
            <a:pPr marL="0" indent="0" algn="ctr">
              <a:lnSpc>
                <a:spcPct val="114000"/>
              </a:lnSpc>
              <a:spcBef>
                <a:spcPts val="1200"/>
              </a:spcBef>
              <a:spcAft>
                <a:spcPts val="1200"/>
              </a:spcAft>
              <a:buNone/>
            </a:pPr>
            <a:r>
              <a:rPr lang="en-US" sz="2800" kern="0" dirty="0"/>
              <a:t>Transgender people rarely regret transition</a:t>
            </a:r>
          </a:p>
        </p:txBody>
      </p:sp>
      <p:sp>
        <p:nvSpPr>
          <p:cNvPr id="14" name="Content Placeholder 2"/>
          <p:cNvSpPr txBox="1">
            <a:spLocks/>
          </p:cNvSpPr>
          <p:nvPr/>
        </p:nvSpPr>
        <p:spPr bwMode="auto">
          <a:xfrm>
            <a:off x="683568" y="2564904"/>
            <a:ext cx="7714810" cy="3585597"/>
          </a:xfrm>
          <a:prstGeom prst="rect">
            <a:avLst/>
          </a:prstGeom>
          <a:noFill/>
          <a:ln w="12700">
            <a:solidFill>
              <a:schemeClr val="tx1"/>
            </a:solidFill>
            <a:miter lim="800000"/>
            <a:headEnd/>
            <a:tailEnd/>
          </a:ln>
          <a:effectLst/>
        </p:spPr>
        <p:txBody>
          <a:bodyPr vert="horz" wrap="square" lIns="0" tIns="0" rIns="0" bIns="0" numCol="1" anchor="t" anchorCtr="0" compatLnSpc="1">
            <a:prstTxWarp prst="textNoShape">
              <a:avLst/>
            </a:prstTxWarp>
            <a:spAutoFit/>
          </a:bodyPr>
          <a:lstStyle>
            <a:lvl1pPr marL="166688" indent="-166688" algn="l" rtl="0" eaLnBrk="1" fontAlgn="base" hangingPunct="1">
              <a:spcBef>
                <a:spcPts val="600"/>
              </a:spcBef>
              <a:spcAft>
                <a:spcPct val="0"/>
              </a:spcAft>
              <a:buChar char="•"/>
              <a:defRPr sz="1600">
                <a:solidFill>
                  <a:srgbClr val="000000"/>
                </a:solidFill>
                <a:latin typeface="+mn-lt"/>
                <a:ea typeface="+mn-ea"/>
                <a:cs typeface="+mn-cs"/>
              </a:defRPr>
            </a:lvl1pPr>
            <a:lvl2pPr marL="347663" indent="-174625" algn="l" rtl="0" eaLnBrk="1" fontAlgn="base" hangingPunct="1">
              <a:spcBef>
                <a:spcPts val="600"/>
              </a:spcBef>
              <a:spcAft>
                <a:spcPct val="0"/>
              </a:spcAft>
              <a:buChar char="–"/>
              <a:defRPr sz="1600">
                <a:solidFill>
                  <a:srgbClr val="000000"/>
                </a:solidFill>
                <a:latin typeface="+mn-lt"/>
              </a:defRPr>
            </a:lvl2pPr>
            <a:lvl3pPr marL="512763" indent="-165100" algn="l" rtl="0" eaLnBrk="1" fontAlgn="base" hangingPunct="1">
              <a:spcBef>
                <a:spcPts val="600"/>
              </a:spcBef>
              <a:spcAft>
                <a:spcPct val="0"/>
              </a:spcAft>
              <a:buFont typeface="Arial" charset="0"/>
              <a:buChar char="-"/>
              <a:defRPr sz="1600">
                <a:solidFill>
                  <a:srgbClr val="000000"/>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smtClean="0"/>
              <a:t> Many recent studies put major / consistent regret rates for Gender Reassignment Surgery at 1-4% (Cohen-Kettenis &amp; Pfafflin 2003, Kuiper &amp; Cohen-Kettenis 1998, Smith 2005, Dhejne 2014.</a:t>
            </a:r>
          </a:p>
          <a:p>
            <a:r>
              <a:rPr lang="en-US" kern="0" smtClean="0"/>
              <a:t>In other studies, </a:t>
            </a:r>
            <a:r>
              <a:rPr lang="en-US" b="1" kern="0" smtClean="0"/>
              <a:t>NONE</a:t>
            </a:r>
            <a:r>
              <a:rPr lang="en-US" kern="0" smtClean="0"/>
              <a:t> of the subjects expressed consistent / major regret in transitioning (Krege 2001, Lobato 2006, DeCuypere 2006, Lawrence 2006, Wyers 2009, Garcia 2014)</a:t>
            </a:r>
          </a:p>
          <a:p>
            <a:r>
              <a:rPr lang="en-US" kern="0" smtClean="0"/>
              <a:t>Some of the same studies show that &gt;94% have NO regrets at all. (Smith 2005, Lawrence 2006, Wyers 2009)</a:t>
            </a:r>
          </a:p>
          <a:p>
            <a:r>
              <a:rPr lang="en-US" kern="0" smtClean="0"/>
              <a:t>Regret rate is dropping over time as surgical techniques have improved (Dhejne 2014)</a:t>
            </a:r>
          </a:p>
          <a:p>
            <a:r>
              <a:rPr lang="en-US" kern="0" smtClean="0"/>
              <a:t>Compare: Up to 65% of people getting cosmetic surgery in UK regret it, with as little as 28% being happy with the result. </a:t>
            </a:r>
          </a:p>
          <a:p>
            <a:endParaRPr lang="en-US" kern="0" dirty="0" smtClean="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902" y="2586663"/>
            <a:ext cx="4197153" cy="3650649"/>
          </a:xfrm>
          <a:prstGeom prst="rect">
            <a:avLst/>
          </a:prstGeom>
        </p:spPr>
      </p:pic>
      <p:sp>
        <p:nvSpPr>
          <p:cNvPr id="15" name="Content Placeholder 2"/>
          <p:cNvSpPr txBox="1">
            <a:spLocks/>
          </p:cNvSpPr>
          <p:nvPr/>
        </p:nvSpPr>
        <p:spPr bwMode="auto">
          <a:xfrm>
            <a:off x="817630" y="2803430"/>
            <a:ext cx="7714810" cy="3108543"/>
          </a:xfrm>
          <a:prstGeom prst="rect">
            <a:avLst/>
          </a:prstGeom>
          <a:noFill/>
          <a:ln w="12700">
            <a:solidFill>
              <a:schemeClr val="tx1"/>
            </a:solidFill>
            <a:miter lim="800000"/>
            <a:headEnd/>
            <a:tailEnd/>
          </a:ln>
          <a:effectLst/>
        </p:spPr>
        <p:txBody>
          <a:bodyPr vert="horz" wrap="square" lIns="0" tIns="0" rIns="0" bIns="0" numCol="1" anchor="t" anchorCtr="0" compatLnSpc="1">
            <a:prstTxWarp prst="textNoShape">
              <a:avLst/>
            </a:prstTxWarp>
            <a:spAutoFit/>
          </a:bodyPr>
          <a:lstStyle>
            <a:lvl1pPr marL="166688" indent="-166688" algn="l" rtl="0" eaLnBrk="1" fontAlgn="base" hangingPunct="1">
              <a:spcBef>
                <a:spcPts val="600"/>
              </a:spcBef>
              <a:spcAft>
                <a:spcPct val="0"/>
              </a:spcAft>
              <a:buChar char="•"/>
              <a:defRPr sz="1600">
                <a:solidFill>
                  <a:srgbClr val="000000"/>
                </a:solidFill>
                <a:latin typeface="+mn-lt"/>
                <a:ea typeface="+mn-ea"/>
                <a:cs typeface="+mn-cs"/>
              </a:defRPr>
            </a:lvl1pPr>
            <a:lvl2pPr marL="347663" indent="-174625" algn="l" rtl="0" eaLnBrk="1" fontAlgn="base" hangingPunct="1">
              <a:spcBef>
                <a:spcPts val="600"/>
              </a:spcBef>
              <a:spcAft>
                <a:spcPct val="0"/>
              </a:spcAft>
              <a:buChar char="–"/>
              <a:defRPr sz="1600">
                <a:solidFill>
                  <a:srgbClr val="000000"/>
                </a:solidFill>
                <a:latin typeface="+mn-lt"/>
              </a:defRPr>
            </a:lvl2pPr>
            <a:lvl3pPr marL="512763" indent="-165100" algn="l" rtl="0" eaLnBrk="1" fontAlgn="base" hangingPunct="1">
              <a:spcBef>
                <a:spcPts val="600"/>
              </a:spcBef>
              <a:spcAft>
                <a:spcPct val="0"/>
              </a:spcAft>
              <a:buFont typeface="Arial" charset="0"/>
              <a:buChar char="-"/>
              <a:defRPr sz="1600">
                <a:solidFill>
                  <a:srgbClr val="000000"/>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kern="0" smtClean="0"/>
              <a:t>“Walt Heyer is perhaps the most active among the survivors out there, and possibly the most vilified by transgender activists. He is a clear-eyed and gentle man, now in his 70s, who had sex reassignment surgery and lived as a woman for many years. Because of the devastation sown by the gender confusion, Heyer offers information and support in blogs.</a:t>
            </a:r>
          </a:p>
          <a:p>
            <a:pPr marL="0" indent="0">
              <a:buFontTx/>
              <a:buNone/>
            </a:pPr>
            <a:r>
              <a:rPr lang="en-US" i="1" kern="0" smtClean="0"/>
              <a:t>Heyer has also authored three relevant books that provide resources to understand the destructive effects of gender confusion. He cites, for example, a national survey of more than 6,500 transgenders that asked the question, “Have you tried to commit suicide?” Forty-one percent answered, “Yes.” One need look no further for compelling evidence of widespread transgender and sex change regret.” </a:t>
            </a:r>
            <a:r>
              <a:rPr lang="en-US" kern="0" smtClean="0"/>
              <a:t>– Stella Morabito, The Federalist November 11, 2014</a:t>
            </a:r>
          </a:p>
          <a:p>
            <a:pPr marL="0" indent="0">
              <a:buFontTx/>
              <a:buNone/>
            </a:pPr>
            <a:endParaRPr lang="en-US" kern="0" dirty="0" smtClean="0"/>
          </a:p>
        </p:txBody>
      </p:sp>
      <p:sp>
        <p:nvSpPr>
          <p:cNvPr id="16" name="Content Placeholder 2"/>
          <p:cNvSpPr txBox="1">
            <a:spLocks/>
          </p:cNvSpPr>
          <p:nvPr/>
        </p:nvSpPr>
        <p:spPr bwMode="auto">
          <a:xfrm>
            <a:off x="226131" y="2564904"/>
            <a:ext cx="4423515" cy="4062651"/>
          </a:xfrm>
          <a:prstGeom prst="rect">
            <a:avLst/>
          </a:prstGeom>
          <a:noFill/>
          <a:ln w="12700">
            <a:solidFill>
              <a:schemeClr val="tx1"/>
            </a:solidFill>
            <a:miter lim="800000"/>
            <a:headEnd/>
            <a:tailEnd/>
          </a:ln>
          <a:effectLst/>
        </p:spPr>
        <p:txBody>
          <a:bodyPr vert="horz" wrap="square" lIns="0" tIns="0" rIns="0" bIns="0" numCol="1" anchor="t" anchorCtr="0" compatLnSpc="1">
            <a:prstTxWarp prst="textNoShape">
              <a:avLst/>
            </a:prstTxWarp>
            <a:spAutoFit/>
          </a:bodyPr>
          <a:lstStyle>
            <a:lvl1pPr marL="166688" indent="-166688" algn="l" rtl="0" eaLnBrk="1" fontAlgn="base" hangingPunct="1">
              <a:spcBef>
                <a:spcPts val="600"/>
              </a:spcBef>
              <a:spcAft>
                <a:spcPct val="0"/>
              </a:spcAft>
              <a:buChar char="•"/>
              <a:defRPr sz="1600">
                <a:solidFill>
                  <a:srgbClr val="000000"/>
                </a:solidFill>
                <a:latin typeface="+mn-lt"/>
                <a:ea typeface="+mn-ea"/>
                <a:cs typeface="+mn-cs"/>
              </a:defRPr>
            </a:lvl1pPr>
            <a:lvl2pPr marL="347663" indent="-174625" algn="l" rtl="0" eaLnBrk="1" fontAlgn="base" hangingPunct="1">
              <a:spcBef>
                <a:spcPts val="600"/>
              </a:spcBef>
              <a:spcAft>
                <a:spcPct val="0"/>
              </a:spcAft>
              <a:buChar char="–"/>
              <a:defRPr sz="1600">
                <a:solidFill>
                  <a:srgbClr val="000000"/>
                </a:solidFill>
                <a:latin typeface="+mn-lt"/>
              </a:defRPr>
            </a:lvl2pPr>
            <a:lvl3pPr marL="512763" indent="-165100" algn="l" rtl="0" eaLnBrk="1" fontAlgn="base" hangingPunct="1">
              <a:spcBef>
                <a:spcPts val="600"/>
              </a:spcBef>
              <a:spcAft>
                <a:spcPct val="0"/>
              </a:spcAft>
              <a:buFont typeface="Arial" charset="0"/>
              <a:buChar char="-"/>
              <a:defRPr sz="1600">
                <a:solidFill>
                  <a:srgbClr val="000000"/>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smtClean="0"/>
              <a:t>Anecdotal appeals to emotion</a:t>
            </a:r>
          </a:p>
          <a:p>
            <a:r>
              <a:rPr lang="en-US" kern="0" dirty="0" smtClean="0"/>
              <a:t>Dismissal of peer reviewed evidence</a:t>
            </a:r>
          </a:p>
          <a:p>
            <a:r>
              <a:rPr lang="en-US" kern="0" dirty="0" smtClean="0"/>
              <a:t>Anecdotal evidence is used to argue no one should have access to affirming medical care</a:t>
            </a:r>
          </a:p>
          <a:p>
            <a:pPr lvl="1"/>
            <a:r>
              <a:rPr lang="en-US" kern="0" dirty="0" smtClean="0"/>
              <a:t>Opposition material about “regret” are a form of “concern trolling”</a:t>
            </a:r>
          </a:p>
          <a:p>
            <a:r>
              <a:rPr lang="en-US" kern="0" dirty="0" smtClean="0"/>
              <a:t>Deliberate </a:t>
            </a:r>
            <a:r>
              <a:rPr lang="en-US" kern="0" dirty="0" err="1" smtClean="0"/>
              <a:t>mis</a:t>
            </a:r>
            <a:r>
              <a:rPr lang="en-US" kern="0" dirty="0" smtClean="0"/>
              <a:t>-use of suicide statistics</a:t>
            </a:r>
          </a:p>
          <a:p>
            <a:pPr lvl="1"/>
            <a:r>
              <a:rPr lang="en-US" kern="0" dirty="0" smtClean="0"/>
              <a:t>Ignores the research showing more access / affirmation reduces rates</a:t>
            </a:r>
          </a:p>
          <a:p>
            <a:pPr lvl="1"/>
            <a:r>
              <a:rPr lang="en-US" kern="0" dirty="0" smtClean="0"/>
              <a:t>Vast majority haven’t had surgery</a:t>
            </a:r>
          </a:p>
          <a:p>
            <a:r>
              <a:rPr lang="en-US" kern="0" dirty="0" smtClean="0"/>
              <a:t>The regret rate can be reduced further by more educated medical / mental health professionals</a:t>
            </a:r>
          </a:p>
          <a:p>
            <a:r>
              <a:rPr lang="en-US" kern="0" dirty="0" smtClean="0"/>
              <a:t>Regret rates for trans care is far lower than other medical procedures</a:t>
            </a:r>
          </a:p>
        </p:txBody>
      </p:sp>
      <p:sp>
        <p:nvSpPr>
          <p:cNvPr id="12" name="TextBox 11"/>
          <p:cNvSpPr txBox="1"/>
          <p:nvPr/>
        </p:nvSpPr>
        <p:spPr>
          <a:xfrm>
            <a:off x="899592" y="3095102"/>
            <a:ext cx="7632848" cy="1355371"/>
          </a:xfrm>
          <a:prstGeom prst="rect">
            <a:avLst/>
          </a:prstGeom>
          <a:noFill/>
        </p:spPr>
        <p:txBody>
          <a:bodyPr wrap="square" rtlCol="0">
            <a:spAutoFit/>
          </a:bodyPr>
          <a:lstStyle/>
          <a:p>
            <a:pPr marL="0" indent="0" algn="ctr">
              <a:lnSpc>
                <a:spcPct val="114000"/>
              </a:lnSpc>
              <a:spcBef>
                <a:spcPts val="1200"/>
              </a:spcBef>
              <a:spcAft>
                <a:spcPts val="1200"/>
              </a:spcAft>
              <a:buNone/>
            </a:pPr>
            <a:r>
              <a:rPr lang="en-US" sz="2400" b="1" kern="0" dirty="0" smtClean="0"/>
              <a:t>Studies over the past decade show transgender people very rarely have serious regrets, and the vast majority have none at all</a:t>
            </a:r>
            <a:endParaRPr lang="en-US" sz="2400" b="1" kern="0" dirty="0"/>
          </a:p>
        </p:txBody>
      </p:sp>
    </p:spTree>
    <p:extLst>
      <p:ext uri="{BB962C8B-B14F-4D97-AF65-F5344CB8AC3E}">
        <p14:creationId xmlns:p14="http://schemas.microsoft.com/office/powerpoint/2010/main" val="370705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100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1" presetClass="entr" presetSubtype="0" fill="hold" grpId="0" nodeType="withEffect">
                                  <p:stCondLst>
                                    <p:cond delay="100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xit" presetSubtype="0" fill="hold" grpId="1" nodeType="withEffect">
                                  <p:stCondLst>
                                    <p:cond delay="0"/>
                                  </p:stCondLst>
                                  <p:childTnLst>
                                    <p:set>
                                      <p:cBhvr>
                                        <p:cTn id="41" dur="1" fill="hold">
                                          <p:stCondLst>
                                            <p:cond delay="0"/>
                                          </p:stCondLst>
                                        </p:cTn>
                                        <p:tgtEl>
                                          <p:spTgt spid="14"/>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6"/>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par>
                                <p:cTn id="53" presetID="1" presetClass="exit" presetSubtype="0" fill="hold" nodeType="withEffect">
                                  <p:stCondLst>
                                    <p:cond delay="0"/>
                                  </p:stCondLst>
                                  <p:childTnLst>
                                    <p:set>
                                      <p:cBhvr>
                                        <p:cTn id="54" dur="1" fill="hold">
                                          <p:stCondLst>
                                            <p:cond delay="0"/>
                                          </p:stCondLst>
                                        </p:cTn>
                                        <p:tgtEl>
                                          <p:spTgt spid="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ntr" presetSubtype="0" fill="hold" nodeType="withEffect">
                                  <p:stCondLst>
                                    <p:cond delay="1000"/>
                                  </p:stCondLst>
                                  <p:childTnLst>
                                    <p:set>
                                      <p:cBhvr>
                                        <p:cTn id="58" dur="1" fill="hold">
                                          <p:stCondLst>
                                            <p:cond delay="0"/>
                                          </p:stCondLst>
                                        </p:cTn>
                                        <p:tgtEl>
                                          <p:spTgt spid="2"/>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15"/>
                                        </p:tgtEl>
                                        <p:attrNameLst>
                                          <p:attrName>style.visibility</p:attrName>
                                        </p:attrNameLst>
                                      </p:cBhvr>
                                      <p:to>
                                        <p:strVal val="hidden"/>
                                      </p:to>
                                    </p:set>
                                  </p:childTnLst>
                                </p:cTn>
                              </p:par>
                              <p:par>
                                <p:cTn id="61" presetID="1" presetClass="entr" presetSubtype="0" fill="hold" grpId="0" nodeType="withEffect">
                                  <p:stCondLst>
                                    <p:cond delay="100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1" grpId="0"/>
      <p:bldP spid="21" grpId="1"/>
      <p:bldP spid="14" grpId="0" animBg="1"/>
      <p:bldP spid="14" grpId="1" animBg="1"/>
      <p:bldP spid="15" grpId="0" animBg="1"/>
      <p:bldP spid="15" grpId="1" animBg="1"/>
      <p:bldP spid="16" grpId="0" animBg="1"/>
      <p:bldP spid="12" grpId="0"/>
      <p:bldP spid="1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647" t="18557" r="9091" b="9028"/>
          <a:stretch/>
        </p:blipFill>
        <p:spPr>
          <a:xfrm>
            <a:off x="1619672" y="1340768"/>
            <a:ext cx="5780500" cy="2202095"/>
          </a:xfrm>
          <a:prstGeom prst="rect">
            <a:avLst/>
          </a:prstGeom>
        </p:spPr>
      </p:pic>
      <p:sp>
        <p:nvSpPr>
          <p:cNvPr id="5" name="TextBox 4"/>
          <p:cNvSpPr txBox="1"/>
          <p:nvPr/>
        </p:nvSpPr>
        <p:spPr>
          <a:xfrm>
            <a:off x="858247" y="3818971"/>
            <a:ext cx="7303350" cy="1663148"/>
          </a:xfrm>
          <a:prstGeom prst="rect">
            <a:avLst/>
          </a:prstGeom>
          <a:noFill/>
        </p:spPr>
        <p:txBody>
          <a:bodyPr wrap="square" rtlCol="0">
            <a:spAutoFit/>
          </a:bodyPr>
          <a:lstStyle/>
          <a:p>
            <a:pPr marL="0" indent="0" algn="ctr">
              <a:lnSpc>
                <a:spcPct val="114000"/>
              </a:lnSpc>
              <a:spcBef>
                <a:spcPts val="1200"/>
              </a:spcBef>
              <a:spcAft>
                <a:spcPts val="1200"/>
              </a:spcAft>
              <a:buNone/>
            </a:pPr>
            <a:r>
              <a:rPr lang="en-US" sz="2400" b="1" kern="0" dirty="0"/>
              <a:t>Gender identity is real and has </a:t>
            </a:r>
            <a:r>
              <a:rPr lang="en-US" sz="2400" b="1" kern="0" dirty="0" smtClean="0"/>
              <a:t>biological origins: Trans people are who they say they are</a:t>
            </a:r>
          </a:p>
          <a:p>
            <a:pPr marL="0" indent="0">
              <a:lnSpc>
                <a:spcPct val="114000"/>
              </a:lnSpc>
              <a:spcBef>
                <a:spcPts val="1200"/>
              </a:spcBef>
              <a:spcAft>
                <a:spcPts val="1200"/>
              </a:spcAft>
              <a:buNone/>
            </a:pPr>
            <a:endParaRPr lang="en-US" sz="2400" kern="0" dirty="0"/>
          </a:p>
        </p:txBody>
      </p:sp>
    </p:spTree>
    <p:extLst>
      <p:ext uri="{BB962C8B-B14F-4D97-AF65-F5344CB8AC3E}">
        <p14:creationId xmlns:p14="http://schemas.microsoft.com/office/powerpoint/2010/main" val="49168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647" t="18557" r="9091" b="9028"/>
          <a:stretch/>
        </p:blipFill>
        <p:spPr>
          <a:xfrm rot="1614811">
            <a:off x="1444975" y="1017603"/>
            <a:ext cx="5780500" cy="2202095"/>
          </a:xfrm>
          <a:prstGeom prst="rect">
            <a:avLst/>
          </a:prstGeom>
        </p:spPr>
      </p:pic>
      <p:sp>
        <p:nvSpPr>
          <p:cNvPr id="5" name="TextBox 4"/>
          <p:cNvSpPr txBox="1"/>
          <p:nvPr/>
        </p:nvSpPr>
        <p:spPr>
          <a:xfrm>
            <a:off x="858247" y="3818971"/>
            <a:ext cx="7303350" cy="2084160"/>
          </a:xfrm>
          <a:prstGeom prst="rect">
            <a:avLst/>
          </a:prstGeom>
          <a:noFill/>
        </p:spPr>
        <p:txBody>
          <a:bodyPr wrap="square" rtlCol="0">
            <a:spAutoFit/>
          </a:bodyPr>
          <a:lstStyle/>
          <a:p>
            <a:pPr marL="0" indent="0" algn="ctr">
              <a:lnSpc>
                <a:spcPct val="114000"/>
              </a:lnSpc>
              <a:spcBef>
                <a:spcPts val="1200"/>
              </a:spcBef>
              <a:spcAft>
                <a:spcPts val="1200"/>
              </a:spcAft>
              <a:buNone/>
            </a:pPr>
            <a:r>
              <a:rPr lang="en-US" sz="2400" b="1" kern="0" dirty="0"/>
              <a:t>Transgender people aren’t mentally </a:t>
            </a:r>
            <a:r>
              <a:rPr lang="en-US" sz="2400" b="1" kern="0" dirty="0" smtClean="0"/>
              <a:t>ill: they are perfectly capable of functioning at the highest levels</a:t>
            </a:r>
            <a:endParaRPr lang="en-US" sz="2400" b="1" kern="0" dirty="0"/>
          </a:p>
          <a:p>
            <a:pPr marL="0" indent="0" algn="ctr">
              <a:lnSpc>
                <a:spcPct val="114000"/>
              </a:lnSpc>
              <a:spcBef>
                <a:spcPts val="1200"/>
              </a:spcBef>
              <a:spcAft>
                <a:spcPts val="1200"/>
              </a:spcAft>
              <a:buNone/>
            </a:pPr>
            <a:endParaRPr lang="en-US" sz="2400" b="1" kern="0" dirty="0"/>
          </a:p>
        </p:txBody>
      </p:sp>
    </p:spTree>
    <p:extLst>
      <p:ext uri="{BB962C8B-B14F-4D97-AF65-F5344CB8AC3E}">
        <p14:creationId xmlns:p14="http://schemas.microsoft.com/office/powerpoint/2010/main" val="41172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647" t="18557" r="9091" b="9028"/>
          <a:stretch/>
        </p:blipFill>
        <p:spPr>
          <a:xfrm rot="379225">
            <a:off x="1619672" y="1340768"/>
            <a:ext cx="5780500" cy="2202095"/>
          </a:xfrm>
          <a:prstGeom prst="rect">
            <a:avLst/>
          </a:prstGeom>
        </p:spPr>
      </p:pic>
      <p:sp>
        <p:nvSpPr>
          <p:cNvPr id="5" name="TextBox 4"/>
          <p:cNvSpPr txBox="1"/>
          <p:nvPr/>
        </p:nvSpPr>
        <p:spPr>
          <a:xfrm>
            <a:off x="858247" y="3818971"/>
            <a:ext cx="7303350" cy="2505173"/>
          </a:xfrm>
          <a:prstGeom prst="rect">
            <a:avLst/>
          </a:prstGeom>
          <a:noFill/>
        </p:spPr>
        <p:txBody>
          <a:bodyPr wrap="square" rtlCol="0">
            <a:spAutoFit/>
          </a:bodyPr>
          <a:lstStyle/>
          <a:p>
            <a:pPr marL="0" indent="0" algn="ctr">
              <a:lnSpc>
                <a:spcPct val="114000"/>
              </a:lnSpc>
              <a:spcBef>
                <a:spcPts val="1200"/>
              </a:spcBef>
              <a:spcAft>
                <a:spcPts val="1200"/>
              </a:spcAft>
              <a:buNone/>
            </a:pPr>
            <a:r>
              <a:rPr lang="en-US" sz="2400" b="1" kern="0" dirty="0"/>
              <a:t>Trans people benefit from affirming medical </a:t>
            </a:r>
            <a:r>
              <a:rPr lang="en-US" sz="2400" b="1" kern="0" dirty="0" smtClean="0"/>
              <a:t>care: decades of peer reviewed medical research has created an overwhelming medical consensus</a:t>
            </a:r>
            <a:endParaRPr lang="en-US" sz="2400" b="1" kern="0" dirty="0"/>
          </a:p>
          <a:p>
            <a:pPr marL="0" indent="0" algn="ctr">
              <a:lnSpc>
                <a:spcPct val="114000"/>
              </a:lnSpc>
              <a:spcBef>
                <a:spcPts val="1200"/>
              </a:spcBef>
              <a:spcAft>
                <a:spcPts val="1200"/>
              </a:spcAft>
              <a:buNone/>
            </a:pPr>
            <a:endParaRPr lang="en-US" sz="2400" b="1" kern="0" dirty="0"/>
          </a:p>
        </p:txBody>
      </p:sp>
    </p:spTree>
    <p:extLst>
      <p:ext uri="{BB962C8B-B14F-4D97-AF65-F5344CB8AC3E}">
        <p14:creationId xmlns:p14="http://schemas.microsoft.com/office/powerpoint/2010/main" val="5595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647" t="18557" r="9091" b="9028"/>
          <a:stretch/>
        </p:blipFill>
        <p:spPr>
          <a:xfrm>
            <a:off x="1619672" y="1340768"/>
            <a:ext cx="5780500" cy="2202095"/>
          </a:xfrm>
          <a:prstGeom prst="rect">
            <a:avLst/>
          </a:prstGeom>
        </p:spPr>
      </p:pic>
      <p:sp>
        <p:nvSpPr>
          <p:cNvPr id="5" name="TextBox 4"/>
          <p:cNvSpPr txBox="1"/>
          <p:nvPr/>
        </p:nvSpPr>
        <p:spPr>
          <a:xfrm>
            <a:off x="858247" y="3818971"/>
            <a:ext cx="7303350" cy="2084160"/>
          </a:xfrm>
          <a:prstGeom prst="rect">
            <a:avLst/>
          </a:prstGeom>
          <a:noFill/>
        </p:spPr>
        <p:txBody>
          <a:bodyPr wrap="square" rtlCol="0">
            <a:spAutoFit/>
          </a:bodyPr>
          <a:lstStyle/>
          <a:p>
            <a:pPr marL="0" indent="0" algn="ctr">
              <a:lnSpc>
                <a:spcPct val="114000"/>
              </a:lnSpc>
              <a:spcBef>
                <a:spcPts val="1200"/>
              </a:spcBef>
              <a:spcAft>
                <a:spcPts val="1200"/>
              </a:spcAft>
              <a:buNone/>
            </a:pPr>
            <a:r>
              <a:rPr lang="en-US" sz="2400" b="1" kern="0" dirty="0"/>
              <a:t>Transition is not </a:t>
            </a:r>
            <a:r>
              <a:rPr lang="en-US" sz="2400" b="1" kern="0" dirty="0" smtClean="0"/>
              <a:t>all about sex: most of the benefits derived from transition have nothing to do with sex or orientation</a:t>
            </a:r>
            <a:endParaRPr lang="en-US" sz="2400" b="1" kern="0" dirty="0"/>
          </a:p>
          <a:p>
            <a:pPr marL="0" indent="0" algn="ctr">
              <a:lnSpc>
                <a:spcPct val="114000"/>
              </a:lnSpc>
              <a:spcBef>
                <a:spcPts val="1200"/>
              </a:spcBef>
              <a:spcAft>
                <a:spcPts val="1200"/>
              </a:spcAft>
              <a:buNone/>
            </a:pPr>
            <a:endParaRPr lang="en-US" sz="2400" b="1" kern="0" dirty="0"/>
          </a:p>
        </p:txBody>
      </p:sp>
    </p:spTree>
    <p:extLst>
      <p:ext uri="{BB962C8B-B14F-4D97-AF65-F5344CB8AC3E}">
        <p14:creationId xmlns:p14="http://schemas.microsoft.com/office/powerpoint/2010/main" val="366341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sp>
        <p:nvSpPr>
          <p:cNvPr id="5" name="Content Placeholder 2"/>
          <p:cNvSpPr>
            <a:spLocks noGrp="1"/>
          </p:cNvSpPr>
          <p:nvPr>
            <p:ph idx="1"/>
          </p:nvPr>
        </p:nvSpPr>
        <p:spPr>
          <a:xfrm>
            <a:off x="4572000" y="1676400"/>
            <a:ext cx="4267200" cy="4525963"/>
          </a:xfrm>
          <a:ln>
            <a:solidFill>
              <a:schemeClr val="tx1"/>
            </a:solidFill>
          </a:ln>
        </p:spPr>
        <p:txBody>
          <a:bodyPr>
            <a:normAutofit/>
          </a:bodyPr>
          <a:lstStyle/>
          <a:p>
            <a:r>
              <a:rPr lang="en-US" dirty="0" smtClean="0"/>
              <a:t>USNA Class of 1997</a:t>
            </a:r>
          </a:p>
          <a:p>
            <a:r>
              <a:rPr lang="en-US" dirty="0" smtClean="0"/>
              <a:t>SH-60B, P-3C Pilot</a:t>
            </a:r>
          </a:p>
          <a:p>
            <a:r>
              <a:rPr lang="en-US" dirty="0" smtClean="0"/>
              <a:t>MS Operations Research, 2008</a:t>
            </a:r>
          </a:p>
          <a:p>
            <a:r>
              <a:rPr lang="en-US" dirty="0" smtClean="0"/>
              <a:t>Left active duty in 2008</a:t>
            </a:r>
          </a:p>
          <a:p>
            <a:r>
              <a:rPr lang="en-US" dirty="0" smtClean="0"/>
              <a:t>Left Reserves in 2010</a:t>
            </a:r>
          </a:p>
          <a:p>
            <a:r>
              <a:rPr lang="en-US" dirty="0" smtClean="0"/>
              <a:t>Defense scientist / project manager Wright Patterson AFB since 2008</a:t>
            </a:r>
          </a:p>
          <a:p>
            <a:r>
              <a:rPr lang="en-US" dirty="0" smtClean="0"/>
              <a:t>Writer for Salon, Huffington Post, </a:t>
            </a:r>
            <a:r>
              <a:rPr lang="en-US" dirty="0" err="1" smtClean="0"/>
              <a:t>Bilerico</a:t>
            </a:r>
            <a:r>
              <a:rPr lang="en-US" dirty="0" smtClean="0"/>
              <a:t>, </a:t>
            </a:r>
            <a:r>
              <a:rPr lang="en-US" dirty="0" err="1" smtClean="0"/>
              <a:t>Evereryday</a:t>
            </a:r>
            <a:r>
              <a:rPr lang="en-US" dirty="0" smtClean="0"/>
              <a:t> Feminism</a:t>
            </a:r>
          </a:p>
          <a:p>
            <a:r>
              <a:rPr lang="en-US" dirty="0" smtClean="0"/>
              <a:t>On the boards of SPARTA, EO, PFLAG</a:t>
            </a:r>
          </a:p>
          <a:p>
            <a:r>
              <a:rPr lang="en-US" dirty="0" smtClean="0"/>
              <a:t>Began transitioning in 2010</a:t>
            </a:r>
          </a:p>
          <a:p>
            <a:r>
              <a:rPr lang="en-US" dirty="0" smtClean="0"/>
              <a:t>Finished transitioning early 2012</a:t>
            </a:r>
          </a:p>
          <a:p>
            <a:r>
              <a:rPr lang="en-US" dirty="0" smtClean="0"/>
              <a:t>Married, three children</a:t>
            </a:r>
          </a:p>
          <a:p>
            <a:r>
              <a:rPr lang="en-US" dirty="0" smtClean="0"/>
              <a:t>Live in Xenia, OH</a:t>
            </a:r>
          </a:p>
        </p:txBody>
      </p:sp>
      <p:pic>
        <p:nvPicPr>
          <p:cNvPr id="6" name="Picture 5" descr="SH-60B_Seahawk.jpg"/>
          <p:cNvPicPr>
            <a:picLocks noChangeAspect="1"/>
          </p:cNvPicPr>
          <p:nvPr/>
        </p:nvPicPr>
        <p:blipFill>
          <a:blip r:embed="rId2" cstate="print"/>
          <a:srcRect t="5304" b="9241"/>
          <a:stretch>
            <a:fillRect/>
          </a:stretch>
        </p:blipFill>
        <p:spPr>
          <a:xfrm>
            <a:off x="533400" y="1676400"/>
            <a:ext cx="3889249" cy="2209800"/>
          </a:xfrm>
          <a:prstGeom prst="rect">
            <a:avLst/>
          </a:prstGeom>
          <a:ln w="6350">
            <a:solidFill>
              <a:schemeClr val="tx1"/>
            </a:solidFill>
          </a:ln>
        </p:spPr>
      </p:pic>
      <p:pic>
        <p:nvPicPr>
          <p:cNvPr id="7" name="Picture 6" descr="P-3C_Orion2.jpg"/>
          <p:cNvPicPr>
            <a:picLocks noChangeAspect="1"/>
          </p:cNvPicPr>
          <p:nvPr/>
        </p:nvPicPr>
        <p:blipFill>
          <a:blip r:embed="rId3" cstate="print"/>
          <a:srcRect t="8243" b="10878"/>
          <a:stretch>
            <a:fillRect/>
          </a:stretch>
        </p:blipFill>
        <p:spPr>
          <a:xfrm>
            <a:off x="533400" y="3962400"/>
            <a:ext cx="3886200" cy="2243051"/>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647" t="18557" r="9091" b="9028"/>
          <a:stretch/>
        </p:blipFill>
        <p:spPr>
          <a:xfrm rot="665380">
            <a:off x="1619672" y="1340768"/>
            <a:ext cx="5780500" cy="2202095"/>
          </a:xfrm>
          <a:prstGeom prst="rect">
            <a:avLst/>
          </a:prstGeom>
        </p:spPr>
      </p:pic>
      <p:sp>
        <p:nvSpPr>
          <p:cNvPr id="5" name="TextBox 4"/>
          <p:cNvSpPr txBox="1"/>
          <p:nvPr/>
        </p:nvSpPr>
        <p:spPr>
          <a:xfrm>
            <a:off x="858247" y="3818971"/>
            <a:ext cx="7303350" cy="2926186"/>
          </a:xfrm>
          <a:prstGeom prst="rect">
            <a:avLst/>
          </a:prstGeom>
          <a:noFill/>
        </p:spPr>
        <p:txBody>
          <a:bodyPr wrap="square" rtlCol="0">
            <a:spAutoFit/>
          </a:bodyPr>
          <a:lstStyle/>
          <a:p>
            <a:pPr marL="0" indent="0" algn="ctr">
              <a:lnSpc>
                <a:spcPct val="114000"/>
              </a:lnSpc>
              <a:spcBef>
                <a:spcPts val="1200"/>
              </a:spcBef>
              <a:spcAft>
                <a:spcPts val="1200"/>
              </a:spcAft>
              <a:buNone/>
            </a:pPr>
            <a:r>
              <a:rPr lang="en-US" sz="2400" b="1" kern="0" dirty="0"/>
              <a:t>Minority stress and lack of medical care drive of trans suicide </a:t>
            </a:r>
            <a:r>
              <a:rPr lang="en-US" sz="2400" b="1" kern="0" dirty="0" smtClean="0"/>
              <a:t>rates: peer reviewed </a:t>
            </a:r>
            <a:r>
              <a:rPr lang="en-US" sz="2400" b="1" kern="0" smtClean="0"/>
              <a:t>evidence consistently shows </a:t>
            </a:r>
            <a:r>
              <a:rPr lang="en-US" sz="2400" b="1" kern="0" dirty="0" smtClean="0"/>
              <a:t>bringing down trans suicide rates requires a more affirming society, not one that is less so.</a:t>
            </a:r>
            <a:endParaRPr lang="en-US" sz="2400" b="1" kern="0" dirty="0"/>
          </a:p>
          <a:p>
            <a:pPr marL="0" indent="0" algn="ctr">
              <a:lnSpc>
                <a:spcPct val="114000"/>
              </a:lnSpc>
              <a:spcBef>
                <a:spcPts val="1200"/>
              </a:spcBef>
              <a:spcAft>
                <a:spcPts val="1200"/>
              </a:spcAft>
              <a:buNone/>
            </a:pPr>
            <a:endParaRPr lang="en-US" sz="2400" b="1" kern="0" dirty="0"/>
          </a:p>
        </p:txBody>
      </p:sp>
    </p:spTree>
    <p:extLst>
      <p:ext uri="{BB962C8B-B14F-4D97-AF65-F5344CB8AC3E}">
        <p14:creationId xmlns:p14="http://schemas.microsoft.com/office/powerpoint/2010/main" val="303430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647" t="18557" r="9091" b="9028"/>
          <a:stretch/>
        </p:blipFill>
        <p:spPr>
          <a:xfrm>
            <a:off x="1619672" y="1340768"/>
            <a:ext cx="5780500" cy="2202095"/>
          </a:xfrm>
          <a:prstGeom prst="rect">
            <a:avLst/>
          </a:prstGeom>
        </p:spPr>
      </p:pic>
      <p:sp>
        <p:nvSpPr>
          <p:cNvPr id="5" name="TextBox 4"/>
          <p:cNvSpPr txBox="1"/>
          <p:nvPr/>
        </p:nvSpPr>
        <p:spPr>
          <a:xfrm>
            <a:off x="853635" y="3510802"/>
            <a:ext cx="7303350" cy="3347198"/>
          </a:xfrm>
          <a:prstGeom prst="rect">
            <a:avLst/>
          </a:prstGeom>
          <a:noFill/>
        </p:spPr>
        <p:txBody>
          <a:bodyPr wrap="square" rtlCol="0">
            <a:spAutoFit/>
          </a:bodyPr>
          <a:lstStyle/>
          <a:p>
            <a:pPr marL="0" indent="0" algn="ctr">
              <a:lnSpc>
                <a:spcPct val="114000"/>
              </a:lnSpc>
              <a:spcBef>
                <a:spcPts val="1200"/>
              </a:spcBef>
              <a:spcAft>
                <a:spcPts val="1200"/>
              </a:spcAft>
              <a:buNone/>
            </a:pPr>
            <a:r>
              <a:rPr lang="en-US" sz="2400" b="1" kern="0" dirty="0"/>
              <a:t>Major professional medical / mental health orgs </a:t>
            </a:r>
            <a:r>
              <a:rPr lang="en-US" sz="2400" b="1" kern="0" dirty="0" smtClean="0"/>
              <a:t>support access: Virtually every doctor, physician’s assistant, psychiatrist, psychologist, and social worker belongs to an organization on record supporting access to care and non-discrimination</a:t>
            </a:r>
            <a:endParaRPr lang="en-US" sz="2400" b="1" kern="0" dirty="0"/>
          </a:p>
          <a:p>
            <a:pPr marL="0" indent="0" algn="ctr">
              <a:lnSpc>
                <a:spcPct val="114000"/>
              </a:lnSpc>
              <a:spcBef>
                <a:spcPts val="1200"/>
              </a:spcBef>
              <a:spcAft>
                <a:spcPts val="1200"/>
              </a:spcAft>
              <a:buNone/>
            </a:pPr>
            <a:endParaRPr lang="en-US" sz="2400" b="1" kern="0" dirty="0"/>
          </a:p>
        </p:txBody>
      </p:sp>
    </p:spTree>
    <p:extLst>
      <p:ext uri="{BB962C8B-B14F-4D97-AF65-F5344CB8AC3E}">
        <p14:creationId xmlns:p14="http://schemas.microsoft.com/office/powerpoint/2010/main" val="132842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647" t="18557" r="9091" b="9028"/>
          <a:stretch/>
        </p:blipFill>
        <p:spPr>
          <a:xfrm>
            <a:off x="1619672" y="1340768"/>
            <a:ext cx="5780500" cy="2202095"/>
          </a:xfrm>
          <a:prstGeom prst="rect">
            <a:avLst/>
          </a:prstGeom>
        </p:spPr>
      </p:pic>
      <p:sp>
        <p:nvSpPr>
          <p:cNvPr id="5" name="TextBox 4"/>
          <p:cNvSpPr txBox="1"/>
          <p:nvPr/>
        </p:nvSpPr>
        <p:spPr>
          <a:xfrm>
            <a:off x="836689" y="3575527"/>
            <a:ext cx="7303350" cy="2505173"/>
          </a:xfrm>
          <a:prstGeom prst="rect">
            <a:avLst/>
          </a:prstGeom>
          <a:noFill/>
        </p:spPr>
        <p:txBody>
          <a:bodyPr wrap="square" rtlCol="0">
            <a:spAutoFit/>
          </a:bodyPr>
          <a:lstStyle/>
          <a:p>
            <a:pPr marL="0" indent="0" algn="ctr">
              <a:lnSpc>
                <a:spcPct val="114000"/>
              </a:lnSpc>
              <a:spcBef>
                <a:spcPts val="1200"/>
              </a:spcBef>
              <a:spcAft>
                <a:spcPts val="1200"/>
              </a:spcAft>
              <a:buNone/>
            </a:pPr>
            <a:r>
              <a:rPr lang="en-US" sz="2400" b="1" kern="0" dirty="0" smtClean="0"/>
              <a:t>Transgender people rarely regret transition: every peer reviewed study of regrets over the past decade shows &gt; 94% have no regrets over surgery.</a:t>
            </a:r>
            <a:endParaRPr lang="en-US" sz="2400" b="1" kern="0" dirty="0"/>
          </a:p>
          <a:p>
            <a:pPr marL="0" indent="0" algn="ctr">
              <a:lnSpc>
                <a:spcPct val="114000"/>
              </a:lnSpc>
              <a:spcBef>
                <a:spcPts val="1200"/>
              </a:spcBef>
              <a:spcAft>
                <a:spcPts val="1200"/>
              </a:spcAft>
              <a:buNone/>
            </a:pPr>
            <a:endParaRPr lang="en-US" sz="2400" b="1" kern="0" dirty="0"/>
          </a:p>
        </p:txBody>
      </p:sp>
    </p:spTree>
    <p:extLst>
      <p:ext uri="{BB962C8B-B14F-4D97-AF65-F5344CB8AC3E}">
        <p14:creationId xmlns:p14="http://schemas.microsoft.com/office/powerpoint/2010/main" val="97586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66" t="29257" r="4079" b="37666"/>
          <a:stretch/>
        </p:blipFill>
        <p:spPr bwMode="auto">
          <a:xfrm>
            <a:off x="1034041" y="2050991"/>
            <a:ext cx="7007552" cy="251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225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656776"/>
            <a:ext cx="2429812" cy="756000"/>
          </a:xfrm>
        </p:spPr>
        <p:txBody>
          <a:bodyPr/>
          <a:lstStyle/>
          <a:p>
            <a:r>
              <a:rPr lang="en-US" sz="9600" dirty="0" smtClean="0">
                <a:solidFill>
                  <a:schemeClr val="accent2">
                    <a:lumMod val="75000"/>
                  </a:schemeClr>
                </a:solidFill>
              </a:rPr>
              <a:t>101</a:t>
            </a:r>
            <a:endParaRPr lang="en-US" sz="9600" dirty="0">
              <a:solidFill>
                <a:schemeClr val="accent2">
                  <a:lumMod val="75000"/>
                </a:schemeClr>
              </a:solidFill>
            </a:endParaRP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114" r="10975"/>
          <a:stretch/>
        </p:blipFill>
        <p:spPr>
          <a:xfrm>
            <a:off x="5243894" y="1488389"/>
            <a:ext cx="3475299" cy="4820931"/>
          </a:xfrm>
        </p:spPr>
      </p:pic>
      <p:sp>
        <p:nvSpPr>
          <p:cNvPr id="6" name="Content Placeholder 2"/>
          <p:cNvSpPr txBox="1">
            <a:spLocks/>
          </p:cNvSpPr>
          <p:nvPr/>
        </p:nvSpPr>
        <p:spPr bwMode="auto">
          <a:xfrm>
            <a:off x="179512" y="1491667"/>
            <a:ext cx="4824536" cy="4855477"/>
          </a:xfrm>
          <a:prstGeom prst="rect">
            <a:avLst/>
          </a:prstGeom>
          <a:noFill/>
          <a:ln w="12700">
            <a:solidFill>
              <a:schemeClr val="tx1"/>
            </a:solidFill>
            <a:miter lim="800000"/>
            <a:headEnd/>
            <a:tailEnd/>
          </a:ln>
          <a:effectLst/>
        </p:spPr>
        <p:txBody>
          <a:bodyPr vert="horz" wrap="square" lIns="0" tIns="0" rIns="0" bIns="0" numCol="1" anchor="t" anchorCtr="0" compatLnSpc="1">
            <a:prstTxWarp prst="textNoShape">
              <a:avLst/>
            </a:prstTxWarp>
            <a:normAutofit/>
          </a:bodyPr>
          <a:lstStyle>
            <a:lvl1pPr marL="166688" indent="-166688" algn="l" rtl="0" eaLnBrk="1" fontAlgn="base" hangingPunct="1">
              <a:spcBef>
                <a:spcPts val="600"/>
              </a:spcBef>
              <a:spcAft>
                <a:spcPct val="0"/>
              </a:spcAft>
              <a:buChar char="•"/>
              <a:defRPr sz="1600">
                <a:solidFill>
                  <a:srgbClr val="000000"/>
                </a:solidFill>
                <a:latin typeface="+mn-lt"/>
                <a:ea typeface="+mn-ea"/>
                <a:cs typeface="+mn-cs"/>
              </a:defRPr>
            </a:lvl1pPr>
            <a:lvl2pPr marL="347663" indent="-174625" algn="l" rtl="0" eaLnBrk="1" fontAlgn="base" hangingPunct="1">
              <a:spcBef>
                <a:spcPts val="600"/>
              </a:spcBef>
              <a:spcAft>
                <a:spcPct val="0"/>
              </a:spcAft>
              <a:buChar char="–"/>
              <a:defRPr sz="1600">
                <a:solidFill>
                  <a:srgbClr val="000000"/>
                </a:solidFill>
                <a:latin typeface="+mn-lt"/>
              </a:defRPr>
            </a:lvl2pPr>
            <a:lvl3pPr marL="512763" indent="-165100" algn="l" rtl="0" eaLnBrk="1" fontAlgn="base" hangingPunct="1">
              <a:spcBef>
                <a:spcPts val="600"/>
              </a:spcBef>
              <a:spcAft>
                <a:spcPct val="0"/>
              </a:spcAft>
              <a:buFont typeface="Arial" charset="0"/>
              <a:buChar char="-"/>
              <a:defRPr sz="1600">
                <a:solidFill>
                  <a:srgbClr val="000000"/>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indent="-342900">
              <a:buAutoNum type="arabicPeriod"/>
            </a:pPr>
            <a:r>
              <a:rPr lang="en-US" sz="1800" dirty="0" smtClean="0"/>
              <a:t>Read </a:t>
            </a:r>
            <a:r>
              <a:rPr lang="en-US" sz="1800" dirty="0"/>
              <a:t>/ watch the </a:t>
            </a:r>
            <a:r>
              <a:rPr lang="en-US" sz="1800" dirty="0" smtClean="0"/>
              <a:t>articles / videos</a:t>
            </a:r>
          </a:p>
          <a:p>
            <a:pPr marL="342900" indent="-342900">
              <a:buAutoNum type="arabicPeriod"/>
            </a:pPr>
            <a:r>
              <a:rPr lang="en-US" sz="1800" dirty="0" smtClean="0"/>
              <a:t>Read </a:t>
            </a:r>
            <a:r>
              <a:rPr lang="en-US" sz="1800" dirty="0"/>
              <a:t>the comments </a:t>
            </a:r>
            <a:r>
              <a:rPr lang="en-US" sz="1800" dirty="0" smtClean="0"/>
              <a:t>(Don’t try this at home)</a:t>
            </a:r>
            <a:endParaRPr lang="en-US" sz="1800" dirty="0"/>
          </a:p>
          <a:p>
            <a:pPr marL="0" indent="0">
              <a:buNone/>
            </a:pPr>
            <a:r>
              <a:rPr lang="en-US" sz="1800" dirty="0"/>
              <a:t>3. Identify, catalog and count central m</a:t>
            </a:r>
            <a:r>
              <a:rPr lang="en-US" sz="1800" dirty="0" smtClean="0"/>
              <a:t>yths </a:t>
            </a:r>
          </a:p>
          <a:p>
            <a:pPr marL="0" indent="0">
              <a:buNone/>
            </a:pPr>
            <a:r>
              <a:rPr lang="en-US" sz="1800" dirty="0" smtClean="0"/>
              <a:t>4</a:t>
            </a:r>
            <a:r>
              <a:rPr lang="en-US" sz="1800" dirty="0"/>
              <a:t>. Identify the supporting evidence (if any) of the central arguments</a:t>
            </a:r>
          </a:p>
          <a:p>
            <a:pPr marL="0" indent="0">
              <a:buNone/>
            </a:pPr>
            <a:r>
              <a:rPr lang="en-US" sz="1800" dirty="0"/>
              <a:t>5. Look at the sources of the supporting </a:t>
            </a:r>
            <a:r>
              <a:rPr lang="en-US" sz="1800" dirty="0" smtClean="0"/>
              <a:t>opposition evidence</a:t>
            </a:r>
            <a:endParaRPr lang="en-US" sz="1800" dirty="0"/>
          </a:p>
          <a:p>
            <a:pPr marL="0" indent="0">
              <a:buNone/>
            </a:pPr>
            <a:r>
              <a:rPr lang="en-US" sz="1800" dirty="0"/>
              <a:t>6. State the </a:t>
            </a:r>
            <a:r>
              <a:rPr lang="en-US" sz="1800" dirty="0" smtClean="0"/>
              <a:t>truth first </a:t>
            </a:r>
          </a:p>
          <a:p>
            <a:pPr marL="0" indent="0">
              <a:buNone/>
            </a:pPr>
            <a:r>
              <a:rPr lang="en-US" sz="1800" dirty="0" smtClean="0"/>
              <a:t>7</a:t>
            </a:r>
            <a:r>
              <a:rPr lang="en-US" sz="1800" dirty="0"/>
              <a:t>. </a:t>
            </a:r>
            <a:r>
              <a:rPr lang="en-US" sz="1800" dirty="0" smtClean="0"/>
              <a:t>Bust </a:t>
            </a:r>
            <a:r>
              <a:rPr lang="en-US" sz="1800" dirty="0"/>
              <a:t>the central arguments with </a:t>
            </a:r>
            <a:r>
              <a:rPr lang="en-US" sz="1800" dirty="0" smtClean="0"/>
              <a:t>better evidence</a:t>
            </a:r>
          </a:p>
          <a:p>
            <a:pPr marL="0" indent="0">
              <a:buNone/>
            </a:pPr>
            <a:r>
              <a:rPr lang="en-US" sz="1800" dirty="0" smtClean="0"/>
              <a:t>8</a:t>
            </a:r>
            <a:r>
              <a:rPr lang="en-US" sz="1800" dirty="0"/>
              <a:t>. </a:t>
            </a:r>
            <a:r>
              <a:rPr lang="en-US" sz="1800" dirty="0" smtClean="0"/>
              <a:t>Bust </a:t>
            </a:r>
            <a:r>
              <a:rPr lang="en-US" sz="1800" dirty="0"/>
              <a:t>the supporting evidence, or identify how it misused actual science</a:t>
            </a:r>
          </a:p>
          <a:p>
            <a:pPr marL="0" indent="0">
              <a:buNone/>
            </a:pPr>
            <a:r>
              <a:rPr lang="en-US" sz="1800" dirty="0"/>
              <a:t>9. </a:t>
            </a:r>
            <a:r>
              <a:rPr lang="en-US" sz="1800" dirty="0" smtClean="0"/>
              <a:t>Bust </a:t>
            </a:r>
            <a:r>
              <a:rPr lang="en-US" sz="1800" dirty="0"/>
              <a:t>the sources of the supporting </a:t>
            </a:r>
            <a:r>
              <a:rPr lang="en-US" sz="1800" dirty="0" smtClean="0"/>
              <a:t>evidence</a:t>
            </a:r>
            <a:endParaRPr lang="en-US" sz="1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63963"/>
            <a:ext cx="2484276" cy="1408464"/>
          </a:xfrm>
          <a:prstGeom prst="rect">
            <a:avLst/>
          </a:prstGeom>
        </p:spPr>
      </p:pic>
    </p:spTree>
    <p:extLst>
      <p:ext uri="{BB962C8B-B14F-4D97-AF65-F5344CB8AC3E}">
        <p14:creationId xmlns:p14="http://schemas.microsoft.com/office/powerpoint/2010/main" val="2892178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79512" y="0"/>
            <a:ext cx="8802520" cy="756000"/>
          </a:xfrm>
        </p:spPr>
        <p:txBody>
          <a:bodyPr/>
          <a:lstStyle/>
          <a:p>
            <a:r>
              <a:rPr lang="en-US" sz="2400" dirty="0" smtClean="0"/>
              <a:t>Anatomy of a </a:t>
            </a:r>
            <a:r>
              <a:rPr lang="en-US" sz="2400" dirty="0" err="1" smtClean="0"/>
              <a:t>Mythbusting</a:t>
            </a:r>
            <a:r>
              <a:rPr lang="en-US" sz="2400" dirty="0" smtClean="0"/>
              <a:t>: How to Present Information</a:t>
            </a:r>
            <a:endParaRPr lang="en-US" sz="2400" dirty="0"/>
          </a:p>
        </p:txBody>
      </p:sp>
      <p:sp>
        <p:nvSpPr>
          <p:cNvPr id="3" name="Content Placeholder 2"/>
          <p:cNvSpPr>
            <a:spLocks noGrp="1"/>
          </p:cNvSpPr>
          <p:nvPr>
            <p:ph idx="1"/>
            <p:custDataLst>
              <p:tags r:id="rId3"/>
            </p:custDataLst>
          </p:nvPr>
        </p:nvSpPr>
        <p:spPr>
          <a:xfrm>
            <a:off x="4572000" y="1029088"/>
            <a:ext cx="4410032" cy="5496255"/>
          </a:xfrm>
          <a:ln>
            <a:solidFill>
              <a:schemeClr val="tx1"/>
            </a:solidFill>
          </a:ln>
        </p:spPr>
        <p:txBody>
          <a:bodyPr/>
          <a:lstStyle/>
          <a:p>
            <a:pPr>
              <a:lnSpc>
                <a:spcPct val="114000"/>
              </a:lnSpc>
            </a:pPr>
            <a:r>
              <a:rPr lang="en-US" sz="1800" b="1" dirty="0"/>
              <a:t>Core facts</a:t>
            </a:r>
            <a:r>
              <a:rPr lang="en-US" sz="1800" dirty="0"/>
              <a:t>—a refutation should </a:t>
            </a:r>
            <a:r>
              <a:rPr lang="en-US" sz="1800" dirty="0" smtClean="0"/>
              <a:t>emphasize the facts</a:t>
            </a:r>
            <a:r>
              <a:rPr lang="en-US" sz="1800" dirty="0"/>
              <a:t>, not the myth. Present only key facts </a:t>
            </a:r>
            <a:r>
              <a:rPr lang="en-US" sz="1800" dirty="0" smtClean="0"/>
              <a:t>to avoid </a:t>
            </a:r>
            <a:r>
              <a:rPr lang="en-US" sz="1800" dirty="0"/>
              <a:t>an Overkill Backfire Effect;</a:t>
            </a:r>
          </a:p>
          <a:p>
            <a:pPr>
              <a:lnSpc>
                <a:spcPct val="114000"/>
              </a:lnSpc>
            </a:pPr>
            <a:r>
              <a:rPr lang="en-US" sz="1800" b="1" dirty="0" smtClean="0"/>
              <a:t>Explicit </a:t>
            </a:r>
            <a:r>
              <a:rPr lang="en-US" sz="1800" b="1" dirty="0"/>
              <a:t>warnings</a:t>
            </a:r>
            <a:r>
              <a:rPr lang="en-US" sz="1800" dirty="0"/>
              <a:t>—before any mention of </a:t>
            </a:r>
            <a:r>
              <a:rPr lang="en-US" sz="1800" dirty="0" smtClean="0"/>
              <a:t>a myth</a:t>
            </a:r>
            <a:r>
              <a:rPr lang="en-US" sz="1800" dirty="0"/>
              <a:t>, text or visual cues should warn that </a:t>
            </a:r>
            <a:r>
              <a:rPr lang="en-US" sz="1800" dirty="0" smtClean="0"/>
              <a:t>the upcoming </a:t>
            </a:r>
            <a:r>
              <a:rPr lang="en-US" sz="1800" dirty="0"/>
              <a:t>information is false;</a:t>
            </a:r>
          </a:p>
          <a:p>
            <a:pPr>
              <a:lnSpc>
                <a:spcPct val="114000"/>
              </a:lnSpc>
            </a:pPr>
            <a:r>
              <a:rPr lang="en-US" sz="1800" b="1" dirty="0" smtClean="0"/>
              <a:t>Alternative </a:t>
            </a:r>
            <a:r>
              <a:rPr lang="en-US" sz="1800" b="1" dirty="0"/>
              <a:t>explanation</a:t>
            </a:r>
            <a:r>
              <a:rPr lang="en-US" sz="1800" dirty="0"/>
              <a:t>—any gaps left </a:t>
            </a:r>
            <a:r>
              <a:rPr lang="en-US" sz="1800" dirty="0" smtClean="0"/>
              <a:t>by the </a:t>
            </a:r>
            <a:r>
              <a:rPr lang="en-US" sz="1800" dirty="0"/>
              <a:t>debunking need to be filled. This may </a:t>
            </a:r>
            <a:r>
              <a:rPr lang="en-US" sz="1800" dirty="0" smtClean="0"/>
              <a:t>be achieved </a:t>
            </a:r>
            <a:r>
              <a:rPr lang="en-US" sz="1800" dirty="0"/>
              <a:t>by providing an alternative </a:t>
            </a:r>
            <a:r>
              <a:rPr lang="en-US" sz="1800" dirty="0" smtClean="0"/>
              <a:t>causal explanation </a:t>
            </a:r>
            <a:r>
              <a:rPr lang="en-US" sz="1800" dirty="0"/>
              <a:t>for why the myth is wrong </a:t>
            </a:r>
            <a:r>
              <a:rPr lang="en-US" sz="1800" dirty="0" smtClean="0"/>
              <a:t>and, optionally</a:t>
            </a:r>
            <a:r>
              <a:rPr lang="en-US" sz="1800" dirty="0"/>
              <a:t>, why the </a:t>
            </a:r>
            <a:r>
              <a:rPr lang="en-US" sz="1800" dirty="0" err="1"/>
              <a:t>misinformers</a:t>
            </a:r>
            <a:r>
              <a:rPr lang="en-US" sz="1800" dirty="0"/>
              <a:t> promoted </a:t>
            </a:r>
            <a:r>
              <a:rPr lang="en-US" sz="1800" dirty="0" smtClean="0"/>
              <a:t>the myth </a:t>
            </a:r>
            <a:r>
              <a:rPr lang="en-US" sz="1800" dirty="0"/>
              <a:t>in the first place;</a:t>
            </a:r>
          </a:p>
          <a:p>
            <a:pPr>
              <a:lnSpc>
                <a:spcPct val="114000"/>
              </a:lnSpc>
            </a:pPr>
            <a:r>
              <a:rPr lang="en-US" sz="1800" b="1" dirty="0" smtClean="0"/>
              <a:t>Graphics </a:t>
            </a:r>
            <a:r>
              <a:rPr lang="en-US" sz="1800" dirty="0"/>
              <a:t>– core facts should be </a:t>
            </a:r>
            <a:r>
              <a:rPr lang="en-US" sz="1800" dirty="0" smtClean="0"/>
              <a:t>displayed graphically </a:t>
            </a:r>
            <a:r>
              <a:rPr lang="en-US" sz="1800" dirty="0"/>
              <a:t>if </a:t>
            </a:r>
            <a:r>
              <a:rPr lang="en-US" sz="1800" dirty="0" smtClean="0"/>
              <a:t>possible</a:t>
            </a:r>
            <a:endParaRPr lang="en-US" sz="1800" dirty="0"/>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11963"/>
          <a:stretch/>
        </p:blipFill>
        <p:spPr>
          <a:xfrm>
            <a:off x="179512" y="1029089"/>
            <a:ext cx="4320480" cy="5496254"/>
          </a:xfrm>
          <a:prstGeom prst="rect">
            <a:avLst/>
          </a:prstGeo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390195"/>
            <a:ext cx="3744416" cy="756000"/>
          </a:xfrm>
        </p:spPr>
        <p:txBody>
          <a:bodyPr/>
          <a:lstStyle/>
          <a:p>
            <a:r>
              <a:rPr lang="en-US" sz="4800" dirty="0" smtClean="0">
                <a:solidFill>
                  <a:schemeClr val="accent2">
                    <a:lumMod val="75000"/>
                  </a:schemeClr>
                </a:solidFill>
              </a:rPr>
              <a:t>In Writing</a:t>
            </a:r>
            <a:endParaRPr lang="en-US" sz="4800" dirty="0">
              <a:solidFill>
                <a:schemeClr val="accent2">
                  <a:lumMod val="75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3963"/>
            <a:ext cx="2484276" cy="140846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252" y="1472122"/>
            <a:ext cx="6120680" cy="5193624"/>
          </a:xfrm>
          <a:prstGeom prst="rect">
            <a:avLst/>
          </a:prstGeom>
        </p:spPr>
      </p:pic>
    </p:spTree>
    <p:extLst>
      <p:ext uri="{BB962C8B-B14F-4D97-AF65-F5344CB8AC3E}">
        <p14:creationId xmlns:p14="http://schemas.microsoft.com/office/powerpoint/2010/main" val="542811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8925" y="0"/>
            <a:ext cx="8243168" cy="756000"/>
          </a:xfrm>
        </p:spPr>
        <p:txBody>
          <a:bodyPr/>
          <a:lstStyle/>
          <a:p>
            <a:r>
              <a:rPr lang="en-US" sz="3200" dirty="0" smtClean="0"/>
              <a:t>Transgender 101: Basic Definitions</a:t>
            </a:r>
            <a:endParaRPr lang="en-US" sz="32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277"/>
          <a:stretch/>
        </p:blipFill>
        <p:spPr>
          <a:xfrm>
            <a:off x="158925" y="1052736"/>
            <a:ext cx="4341067" cy="54726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057" y="3861047"/>
            <a:ext cx="4308431" cy="26549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6057" y="1052735"/>
            <a:ext cx="4308431" cy="2731618"/>
          </a:xfrm>
          <a:prstGeom prst="rect">
            <a:avLst/>
          </a:prstGeom>
        </p:spPr>
      </p:pic>
    </p:spTree>
    <p:extLst>
      <p:ext uri="{BB962C8B-B14F-4D97-AF65-F5344CB8AC3E}">
        <p14:creationId xmlns:p14="http://schemas.microsoft.com/office/powerpoint/2010/main" val="449439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6061"/>
            <a:ext cx="8243168" cy="756000"/>
          </a:xfrm>
        </p:spPr>
        <p:txBody>
          <a:bodyPr/>
          <a:lstStyle/>
          <a:p>
            <a:r>
              <a:rPr lang="en-US" sz="2800" dirty="0" smtClean="0"/>
              <a:t>Transgender 101:</a:t>
            </a:r>
            <a:br>
              <a:rPr lang="en-US" sz="2800" dirty="0" smtClean="0"/>
            </a:br>
            <a:r>
              <a:rPr lang="en-US" sz="2800" dirty="0" smtClean="0"/>
              <a:t>Identity, Expression, Sex, and Orientation</a:t>
            </a:r>
            <a:endParaRPr lang="en-US" sz="2800" dirty="0"/>
          </a:p>
        </p:txBody>
      </p:sp>
      <p:pic>
        <p:nvPicPr>
          <p:cNvPr id="4" name="Picture 3" descr="Gingerbread Man.jpg"/>
          <p:cNvPicPr>
            <a:picLocks noChangeAspect="1"/>
          </p:cNvPicPr>
          <p:nvPr/>
        </p:nvPicPr>
        <p:blipFill>
          <a:blip r:embed="rId2" cstate="print"/>
          <a:stretch>
            <a:fillRect/>
          </a:stretch>
        </p:blipFill>
        <p:spPr>
          <a:xfrm>
            <a:off x="251520" y="983728"/>
            <a:ext cx="8579403" cy="5549801"/>
          </a:xfrm>
          <a:prstGeom prst="rect">
            <a:avLst/>
          </a:prstGeom>
        </p:spPr>
      </p:pic>
    </p:spTree>
    <p:extLst>
      <p:ext uri="{BB962C8B-B14F-4D97-AF65-F5344CB8AC3E}">
        <p14:creationId xmlns:p14="http://schemas.microsoft.com/office/powerpoint/2010/main" val="2108337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Just the Facts…</a:t>
            </a:r>
            <a:endParaRPr lang="en-US" sz="32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445" y="1855607"/>
            <a:ext cx="1146203" cy="637289"/>
          </a:xfrm>
        </p:spPr>
      </p:pic>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54823" y="1268760"/>
            <a:ext cx="1146203" cy="637289"/>
          </a:xfrm>
          <a:prstGeom prst="rect">
            <a:avLst/>
          </a:prstGeom>
          <a:noFill/>
          <a:ln w="12700">
            <a:noFill/>
            <a:miter lim="800000"/>
            <a:headEnd/>
            <a:tailEnd/>
          </a:ln>
          <a:effectLst/>
        </p:spPr>
      </p:pic>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81336" y="2471330"/>
            <a:ext cx="1146203" cy="637289"/>
          </a:xfrm>
          <a:prstGeom prst="rect">
            <a:avLst/>
          </a:prstGeom>
          <a:noFill/>
          <a:ln w="12700">
            <a:noFill/>
            <a:miter lim="800000"/>
            <a:headEnd/>
            <a:tailEnd/>
          </a:ln>
          <a:effectLst/>
        </p:spPr>
      </p:pic>
      <p:pic>
        <p:nvPicPr>
          <p:cNvPr id="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71916" y="3079743"/>
            <a:ext cx="1146203" cy="637289"/>
          </a:xfrm>
          <a:prstGeom prst="rect">
            <a:avLst/>
          </a:prstGeom>
          <a:noFill/>
          <a:ln w="12700">
            <a:noFill/>
            <a:miter lim="800000"/>
            <a:headEnd/>
            <a:tailEnd/>
          </a:ln>
          <a:effectLst/>
        </p:spPr>
      </p:pic>
      <p:pic>
        <p:nvPicPr>
          <p:cNvPr id="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81335" y="3717032"/>
            <a:ext cx="1146203" cy="637289"/>
          </a:xfrm>
          <a:prstGeom prst="rect">
            <a:avLst/>
          </a:prstGeom>
          <a:noFill/>
          <a:ln w="12700">
            <a:noFill/>
            <a:miter lim="800000"/>
            <a:headEnd/>
            <a:tailEnd/>
          </a:ln>
          <a:effectLst/>
        </p:spPr>
      </p:pic>
      <p:pic>
        <p:nvPicPr>
          <p:cNvPr id="10"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81334" y="4293096"/>
            <a:ext cx="1146203" cy="637289"/>
          </a:xfrm>
          <a:prstGeom prst="rect">
            <a:avLst/>
          </a:prstGeom>
          <a:noFill/>
          <a:ln w="12700">
            <a:noFill/>
            <a:miter lim="800000"/>
            <a:headEnd/>
            <a:tailEnd/>
          </a:ln>
          <a:effectLst/>
        </p:spPr>
      </p:pic>
      <p:pic>
        <p:nvPicPr>
          <p:cNvPr id="11"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81336" y="4951951"/>
            <a:ext cx="1146203" cy="637289"/>
          </a:xfrm>
          <a:prstGeom prst="rect">
            <a:avLst/>
          </a:prstGeom>
          <a:noFill/>
          <a:ln w="12700">
            <a:noFill/>
            <a:miter lim="800000"/>
            <a:headEnd/>
            <a:tailEnd/>
          </a:ln>
          <a:effectLst/>
        </p:spPr>
      </p:pic>
      <p:sp>
        <p:nvSpPr>
          <p:cNvPr id="12" name="TextBox 11"/>
          <p:cNvSpPr txBox="1"/>
          <p:nvPr/>
        </p:nvSpPr>
        <p:spPr>
          <a:xfrm>
            <a:off x="1457643" y="1945898"/>
            <a:ext cx="4031873" cy="381771"/>
          </a:xfrm>
          <a:prstGeom prst="rect">
            <a:avLst/>
          </a:prstGeom>
          <a:noFill/>
        </p:spPr>
        <p:txBody>
          <a:bodyPr wrap="none" rtlCol="0">
            <a:spAutoFit/>
          </a:bodyPr>
          <a:lstStyle/>
          <a:p>
            <a:pPr marL="0" indent="0">
              <a:lnSpc>
                <a:spcPct val="114000"/>
              </a:lnSpc>
              <a:spcBef>
                <a:spcPts val="1200"/>
              </a:spcBef>
              <a:spcAft>
                <a:spcPts val="1200"/>
              </a:spcAft>
              <a:buNone/>
            </a:pPr>
            <a:r>
              <a:rPr lang="en-US" kern="0" dirty="0"/>
              <a:t>Transgender people aren’t mentally ill</a:t>
            </a:r>
          </a:p>
        </p:txBody>
      </p:sp>
      <p:sp>
        <p:nvSpPr>
          <p:cNvPr id="13" name="TextBox 12"/>
          <p:cNvSpPr txBox="1"/>
          <p:nvPr/>
        </p:nvSpPr>
        <p:spPr>
          <a:xfrm>
            <a:off x="1418119" y="1371686"/>
            <a:ext cx="5147563" cy="408125"/>
          </a:xfrm>
          <a:prstGeom prst="rect">
            <a:avLst/>
          </a:prstGeom>
          <a:noFill/>
        </p:spPr>
        <p:txBody>
          <a:bodyPr wrap="none" rtlCol="0">
            <a:spAutoFit/>
          </a:bodyPr>
          <a:lstStyle/>
          <a:p>
            <a:pPr marL="0" indent="0">
              <a:lnSpc>
                <a:spcPct val="114000"/>
              </a:lnSpc>
              <a:spcBef>
                <a:spcPts val="1200"/>
              </a:spcBef>
              <a:spcAft>
                <a:spcPts val="1200"/>
              </a:spcAft>
              <a:buNone/>
            </a:pPr>
            <a:r>
              <a:rPr lang="en-US" kern="0" dirty="0"/>
              <a:t>Gender identity is real and </a:t>
            </a:r>
            <a:r>
              <a:rPr lang="en-US" kern="0" dirty="0" smtClean="0"/>
              <a:t>has </a:t>
            </a:r>
            <a:r>
              <a:rPr lang="en-US" kern="0" dirty="0"/>
              <a:t>biological origins</a:t>
            </a:r>
          </a:p>
        </p:txBody>
      </p:sp>
      <p:sp>
        <p:nvSpPr>
          <p:cNvPr id="14" name="TextBox 13"/>
          <p:cNvSpPr txBox="1"/>
          <p:nvPr/>
        </p:nvSpPr>
        <p:spPr>
          <a:xfrm>
            <a:off x="1481872" y="2599088"/>
            <a:ext cx="5134739" cy="408125"/>
          </a:xfrm>
          <a:prstGeom prst="rect">
            <a:avLst/>
          </a:prstGeom>
          <a:noFill/>
        </p:spPr>
        <p:txBody>
          <a:bodyPr wrap="none" rtlCol="0">
            <a:spAutoFit/>
          </a:bodyPr>
          <a:lstStyle/>
          <a:p>
            <a:pPr marL="0" indent="0">
              <a:lnSpc>
                <a:spcPct val="114000"/>
              </a:lnSpc>
              <a:spcBef>
                <a:spcPts val="1200"/>
              </a:spcBef>
              <a:spcAft>
                <a:spcPts val="1200"/>
              </a:spcAft>
              <a:buNone/>
            </a:pPr>
            <a:r>
              <a:rPr lang="en-US" kern="0" dirty="0"/>
              <a:t>Trans people </a:t>
            </a:r>
            <a:r>
              <a:rPr lang="en-US" kern="0" dirty="0" smtClean="0"/>
              <a:t>benefit from affirming medical care</a:t>
            </a:r>
            <a:endParaRPr lang="en-US" kern="0" dirty="0"/>
          </a:p>
        </p:txBody>
      </p:sp>
      <p:sp>
        <p:nvSpPr>
          <p:cNvPr id="15" name="TextBox 14"/>
          <p:cNvSpPr txBox="1"/>
          <p:nvPr/>
        </p:nvSpPr>
        <p:spPr>
          <a:xfrm>
            <a:off x="1457643" y="3207501"/>
            <a:ext cx="3172663" cy="381771"/>
          </a:xfrm>
          <a:prstGeom prst="rect">
            <a:avLst/>
          </a:prstGeom>
          <a:noFill/>
        </p:spPr>
        <p:txBody>
          <a:bodyPr wrap="none" rtlCol="0">
            <a:spAutoFit/>
          </a:bodyPr>
          <a:lstStyle/>
          <a:p>
            <a:pPr marL="0" indent="0">
              <a:lnSpc>
                <a:spcPct val="114000"/>
              </a:lnSpc>
              <a:spcBef>
                <a:spcPts val="1200"/>
              </a:spcBef>
              <a:spcAft>
                <a:spcPts val="1200"/>
              </a:spcAft>
              <a:buNone/>
            </a:pPr>
            <a:r>
              <a:rPr lang="en-US" kern="0" dirty="0"/>
              <a:t>Transition is not </a:t>
            </a:r>
            <a:r>
              <a:rPr lang="en-US" kern="0" dirty="0" smtClean="0"/>
              <a:t>all about </a:t>
            </a:r>
            <a:r>
              <a:rPr lang="en-US" kern="0" dirty="0"/>
              <a:t>sex</a:t>
            </a:r>
          </a:p>
        </p:txBody>
      </p:sp>
      <p:sp>
        <p:nvSpPr>
          <p:cNvPr id="16" name="TextBox 15"/>
          <p:cNvSpPr txBox="1"/>
          <p:nvPr/>
        </p:nvSpPr>
        <p:spPr>
          <a:xfrm>
            <a:off x="1457643" y="3844790"/>
            <a:ext cx="6981398" cy="381771"/>
          </a:xfrm>
          <a:prstGeom prst="rect">
            <a:avLst/>
          </a:prstGeom>
          <a:noFill/>
        </p:spPr>
        <p:txBody>
          <a:bodyPr wrap="none" rtlCol="0">
            <a:spAutoFit/>
          </a:bodyPr>
          <a:lstStyle/>
          <a:p>
            <a:pPr marL="0" indent="0">
              <a:lnSpc>
                <a:spcPct val="114000"/>
              </a:lnSpc>
              <a:spcBef>
                <a:spcPts val="1200"/>
              </a:spcBef>
              <a:spcAft>
                <a:spcPts val="1200"/>
              </a:spcAft>
              <a:buNone/>
            </a:pPr>
            <a:r>
              <a:rPr lang="en-US" kern="0" dirty="0"/>
              <a:t>Minority stress and lack of medical care drive of trans suicide rates</a:t>
            </a:r>
          </a:p>
        </p:txBody>
      </p:sp>
      <p:sp>
        <p:nvSpPr>
          <p:cNvPr id="17" name="TextBox 16"/>
          <p:cNvSpPr txBox="1"/>
          <p:nvPr/>
        </p:nvSpPr>
        <p:spPr>
          <a:xfrm>
            <a:off x="1457643" y="4420854"/>
            <a:ext cx="6750566" cy="408125"/>
          </a:xfrm>
          <a:prstGeom prst="rect">
            <a:avLst/>
          </a:prstGeom>
          <a:noFill/>
        </p:spPr>
        <p:txBody>
          <a:bodyPr wrap="none" rtlCol="0">
            <a:spAutoFit/>
          </a:bodyPr>
          <a:lstStyle/>
          <a:p>
            <a:pPr marL="0" indent="0">
              <a:lnSpc>
                <a:spcPct val="114000"/>
              </a:lnSpc>
              <a:spcBef>
                <a:spcPts val="1200"/>
              </a:spcBef>
              <a:spcAft>
                <a:spcPts val="1200"/>
              </a:spcAft>
              <a:buNone/>
            </a:pPr>
            <a:r>
              <a:rPr lang="en-US" kern="0" dirty="0" smtClean="0"/>
              <a:t>Major professional medical / mental health orgs supports access</a:t>
            </a:r>
            <a:endParaRPr lang="en-US" kern="0" dirty="0"/>
          </a:p>
        </p:txBody>
      </p:sp>
      <p:sp>
        <p:nvSpPr>
          <p:cNvPr id="18" name="TextBox 17"/>
          <p:cNvSpPr txBox="1"/>
          <p:nvPr/>
        </p:nvSpPr>
        <p:spPr>
          <a:xfrm>
            <a:off x="1520344" y="5066532"/>
            <a:ext cx="4557658" cy="381771"/>
          </a:xfrm>
          <a:prstGeom prst="rect">
            <a:avLst/>
          </a:prstGeom>
          <a:noFill/>
        </p:spPr>
        <p:txBody>
          <a:bodyPr wrap="none" rtlCol="0">
            <a:spAutoFit/>
          </a:bodyPr>
          <a:lstStyle/>
          <a:p>
            <a:pPr marL="0" indent="0">
              <a:lnSpc>
                <a:spcPct val="114000"/>
              </a:lnSpc>
              <a:spcBef>
                <a:spcPts val="1200"/>
              </a:spcBef>
              <a:spcAft>
                <a:spcPts val="1200"/>
              </a:spcAft>
              <a:buNone/>
            </a:pPr>
            <a:r>
              <a:rPr lang="en-US" kern="0" dirty="0"/>
              <a:t>Transgender people rarely regret transition</a:t>
            </a:r>
          </a:p>
        </p:txBody>
      </p:sp>
    </p:spTree>
    <p:extLst>
      <p:ext uri="{BB962C8B-B14F-4D97-AF65-F5344CB8AC3E}">
        <p14:creationId xmlns:p14="http://schemas.microsoft.com/office/powerpoint/2010/main" val="137619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75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75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ppt_x"/>
                                          </p:val>
                                        </p:tav>
                                        <p:tav tm="100000">
                                          <p:val>
                                            <p:strVal val="#ppt_x"/>
                                          </p:val>
                                        </p:tav>
                                      </p:tavLst>
                                    </p:anim>
                                    <p:anim calcmode="lin" valueType="num">
                                      <p:cBhvr additive="base">
                                        <p:cTn id="24" dur="750" fill="hold"/>
                                        <p:tgtEl>
                                          <p:spTgt spid="7"/>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75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fill="hold"/>
                                        <p:tgtEl>
                                          <p:spTgt spid="8"/>
                                        </p:tgtEl>
                                        <p:attrNameLst>
                                          <p:attrName>ppt_x</p:attrName>
                                        </p:attrNameLst>
                                      </p:cBhvr>
                                      <p:tavLst>
                                        <p:tav tm="0">
                                          <p:val>
                                            <p:strVal val="#ppt_x"/>
                                          </p:val>
                                        </p:tav>
                                        <p:tav tm="100000">
                                          <p:val>
                                            <p:strVal val="#ppt_x"/>
                                          </p:val>
                                        </p:tav>
                                      </p:tavLst>
                                    </p:anim>
                                    <p:anim calcmode="lin" valueType="num">
                                      <p:cBhvr additive="base">
                                        <p:cTn id="32" dur="750" fill="hold"/>
                                        <p:tgtEl>
                                          <p:spTgt spid="8"/>
                                        </p:tgtEl>
                                        <p:attrNameLst>
                                          <p:attrName>ppt_y</p:attrName>
                                        </p:attrNameLst>
                                      </p:cBhvr>
                                      <p:tavLst>
                                        <p:tav tm="0">
                                          <p:val>
                                            <p:strVal val="1+#ppt_h/2"/>
                                          </p:val>
                                        </p:tav>
                                        <p:tav tm="100000">
                                          <p:val>
                                            <p:strVal val="#ppt_y"/>
                                          </p:val>
                                        </p:tav>
                                      </p:tavLst>
                                    </p:anim>
                                  </p:childTnLst>
                                </p:cTn>
                              </p:par>
                              <p:par>
                                <p:cTn id="33" presetID="1" presetClass="entr" presetSubtype="0" fill="hold" grpId="0" nodeType="withEffect">
                                  <p:stCondLst>
                                    <p:cond delay="75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ppt_x"/>
                                          </p:val>
                                        </p:tav>
                                        <p:tav tm="100000">
                                          <p:val>
                                            <p:strVal val="#ppt_x"/>
                                          </p:val>
                                        </p:tav>
                                      </p:tavLst>
                                    </p:anim>
                                    <p:anim calcmode="lin" valueType="num">
                                      <p:cBhvr additive="base">
                                        <p:cTn id="40" dur="750" fill="hold"/>
                                        <p:tgtEl>
                                          <p:spTgt spid="9"/>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75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750" fill="hold"/>
                                        <p:tgtEl>
                                          <p:spTgt spid="10"/>
                                        </p:tgtEl>
                                        <p:attrNameLst>
                                          <p:attrName>ppt_x</p:attrName>
                                        </p:attrNameLst>
                                      </p:cBhvr>
                                      <p:tavLst>
                                        <p:tav tm="0">
                                          <p:val>
                                            <p:strVal val="#ppt_x"/>
                                          </p:val>
                                        </p:tav>
                                        <p:tav tm="100000">
                                          <p:val>
                                            <p:strVal val="#ppt_x"/>
                                          </p:val>
                                        </p:tav>
                                      </p:tavLst>
                                    </p:anim>
                                    <p:anim calcmode="lin" valueType="num">
                                      <p:cBhvr additive="base">
                                        <p:cTn id="48" dur="750" fill="hold"/>
                                        <p:tgtEl>
                                          <p:spTgt spid="10"/>
                                        </p:tgtEl>
                                        <p:attrNameLst>
                                          <p:attrName>ppt_y</p:attrName>
                                        </p:attrNameLst>
                                      </p:cBhvr>
                                      <p:tavLst>
                                        <p:tav tm="0">
                                          <p:val>
                                            <p:strVal val="1+#ppt_h/2"/>
                                          </p:val>
                                        </p:tav>
                                        <p:tav tm="100000">
                                          <p:val>
                                            <p:strVal val="#ppt_y"/>
                                          </p:val>
                                        </p:tav>
                                      </p:tavLst>
                                    </p:anim>
                                  </p:childTnLst>
                                </p:cTn>
                              </p:par>
                              <p:par>
                                <p:cTn id="49" presetID="1" presetClass="entr" presetSubtype="0" fill="hold" grpId="0" nodeType="withEffect">
                                  <p:stCondLst>
                                    <p:cond delay="75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750" fill="hold"/>
                                        <p:tgtEl>
                                          <p:spTgt spid="11"/>
                                        </p:tgtEl>
                                        <p:attrNameLst>
                                          <p:attrName>ppt_x</p:attrName>
                                        </p:attrNameLst>
                                      </p:cBhvr>
                                      <p:tavLst>
                                        <p:tav tm="0">
                                          <p:val>
                                            <p:strVal val="#ppt_x"/>
                                          </p:val>
                                        </p:tav>
                                        <p:tav tm="100000">
                                          <p:val>
                                            <p:strVal val="#ppt_x"/>
                                          </p:val>
                                        </p:tav>
                                      </p:tavLst>
                                    </p:anim>
                                    <p:anim calcmode="lin" valueType="num">
                                      <p:cBhvr additive="base">
                                        <p:cTn id="56" dur="750" fill="hold"/>
                                        <p:tgtEl>
                                          <p:spTgt spid="11"/>
                                        </p:tgtEl>
                                        <p:attrNameLst>
                                          <p:attrName>ppt_y</p:attrName>
                                        </p:attrNameLst>
                                      </p:cBhvr>
                                      <p:tavLst>
                                        <p:tav tm="0">
                                          <p:val>
                                            <p:strVal val="1+#ppt_h/2"/>
                                          </p:val>
                                        </p:tav>
                                        <p:tav tm="100000">
                                          <p:val>
                                            <p:strVal val="#ppt_y"/>
                                          </p:val>
                                        </p:tav>
                                      </p:tavLst>
                                    </p:anim>
                                  </p:childTnLst>
                                </p:cTn>
                              </p:par>
                              <p:par>
                                <p:cTn id="57" presetID="1" presetClass="entr" presetSubtype="0" fill="hold" grpId="0" nodeType="withEffect">
                                  <p:stCondLst>
                                    <p:cond delay="75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09879"/>
            <a:ext cx="9144000" cy="360040"/>
          </a:xfrm>
        </p:spPr>
        <p:txBody>
          <a:bodyPr/>
          <a:lstStyle/>
          <a:p>
            <a:pPr marL="0" indent="0" algn="ctr">
              <a:lnSpc>
                <a:spcPct val="114000"/>
              </a:lnSpc>
              <a:spcBef>
                <a:spcPts val="1200"/>
              </a:spcBef>
              <a:spcAft>
                <a:spcPts val="1200"/>
              </a:spcAft>
            </a:pPr>
            <a:r>
              <a:rPr lang="en-US" sz="4000" dirty="0"/>
              <a:t>Gender identity is real and has a biological origins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7350" y="1025278"/>
            <a:ext cx="3497248" cy="151547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512" y="1196752"/>
            <a:ext cx="3429479" cy="1238423"/>
          </a:xfrm>
          <a:prstGeom prst="rect">
            <a:avLst/>
          </a:prstGeom>
        </p:spPr>
      </p:pic>
      <p:sp>
        <p:nvSpPr>
          <p:cNvPr id="7" name="TextBox 6"/>
          <p:cNvSpPr txBox="1"/>
          <p:nvPr/>
        </p:nvSpPr>
        <p:spPr>
          <a:xfrm>
            <a:off x="541312" y="476672"/>
            <a:ext cx="8064896" cy="6463308"/>
          </a:xfrm>
          <a:prstGeom prst="rect">
            <a:avLst/>
          </a:prstGeom>
          <a:noFill/>
        </p:spPr>
        <p:txBody>
          <a:bodyPr wrap="square" rtlCol="0">
            <a:spAutoFit/>
          </a:bodyPr>
          <a:lstStyle/>
          <a:p>
            <a:r>
              <a:rPr lang="en-US" i="1" dirty="0" smtClean="0"/>
              <a:t>"...</a:t>
            </a:r>
            <a:r>
              <a:rPr lang="en-US" i="1" dirty="0"/>
              <a:t>We conclude that there is sufficient evidence that EDCs modify behavioral sexual dimorphism in children, presumably by interacting with the hypothalamic-pituitary-gonadal (HPG) axis."</a:t>
            </a:r>
            <a:r>
              <a:rPr lang="en-US" dirty="0"/>
              <a:t> </a:t>
            </a:r>
            <a:r>
              <a:rPr lang="en-US" dirty="0" err="1">
                <a:hlinkClick r:id="rId4"/>
              </a:rPr>
              <a:t>Winneke</a:t>
            </a:r>
            <a:r>
              <a:rPr lang="en-US" dirty="0">
                <a:hlinkClick r:id="rId4"/>
              </a:rPr>
              <a:t> et al</a:t>
            </a:r>
            <a:r>
              <a:rPr lang="en-US" dirty="0"/>
              <a:t>, Environmental health perspectives, 2013</a:t>
            </a:r>
          </a:p>
          <a:p>
            <a:endParaRPr lang="en-US" dirty="0"/>
          </a:p>
          <a:p>
            <a:r>
              <a:rPr lang="en-US" i="1" dirty="0" smtClean="0"/>
              <a:t>"Gender-dependent </a:t>
            </a:r>
            <a:r>
              <a:rPr lang="en-US" i="1" dirty="0"/>
              <a:t>differentiation of the brain has been detected at every level of organization--morphological, neurochemical, and functional--and has been shown to be primarily controlled by sex differences in gonadal steroid hormone levels during perinatal development." </a:t>
            </a:r>
            <a:r>
              <a:rPr lang="en-US" dirty="0">
                <a:hlinkClick r:id="rId5"/>
              </a:rPr>
              <a:t>Chung and Wilson</a:t>
            </a:r>
            <a:r>
              <a:rPr lang="en-US" dirty="0"/>
              <a:t>, European Journal of Physiology, </a:t>
            </a:r>
            <a:r>
              <a:rPr lang="en-US" dirty="0" smtClean="0"/>
              <a:t>2013</a:t>
            </a:r>
          </a:p>
          <a:p>
            <a:endParaRPr lang="en-US" dirty="0"/>
          </a:p>
          <a:p>
            <a:r>
              <a:rPr lang="en-US" i="1" dirty="0" smtClean="0"/>
              <a:t>"In </a:t>
            </a:r>
            <a:r>
              <a:rPr lang="en-US" i="1" dirty="0"/>
              <a:t>this study, more than 150 individuals with confirmed or suspected prenatal diethylstilbestrol (DES) exposure reported moderate to severe feelings of gender </a:t>
            </a:r>
            <a:r>
              <a:rPr lang="en-US" i="1" dirty="0" err="1"/>
              <a:t>dysphoria</a:t>
            </a:r>
            <a:r>
              <a:rPr lang="en-US" i="1" dirty="0"/>
              <a:t> across the lifespan."</a:t>
            </a:r>
            <a:r>
              <a:rPr lang="en-US" dirty="0"/>
              <a:t> </a:t>
            </a:r>
            <a:r>
              <a:rPr lang="en-US" dirty="0" err="1">
                <a:hlinkClick r:id="rId6"/>
              </a:rPr>
              <a:t>Kerlin</a:t>
            </a:r>
            <a:r>
              <a:rPr lang="en-US" dirty="0"/>
              <a:t>, Paper prepared for the International Behavioral Development Symposium, </a:t>
            </a:r>
            <a:r>
              <a:rPr lang="en-US" dirty="0" smtClean="0"/>
              <a:t>2005</a:t>
            </a:r>
          </a:p>
          <a:p>
            <a:endParaRPr lang="en-US" dirty="0"/>
          </a:p>
          <a:p>
            <a:r>
              <a:rPr lang="en-US" i="1" dirty="0"/>
              <a:t>"Secondly, as predicted twin girls where one displayed gender </a:t>
            </a:r>
            <a:r>
              <a:rPr lang="en-US" i="1" dirty="0" err="1"/>
              <a:t>dysphoria</a:t>
            </a:r>
            <a:r>
              <a:rPr lang="en-US" i="1" dirty="0"/>
              <a:t> had a more masculine pattern of cerebral lateralization, than non-transgender girls. These findings support the notion of an influence of prenatal T on early brain organization in girls."</a:t>
            </a:r>
            <a:r>
              <a:rPr lang="en-US" dirty="0"/>
              <a:t> </a:t>
            </a:r>
            <a:r>
              <a:rPr lang="en-US" dirty="0">
                <a:hlinkClick r:id="rId7"/>
              </a:rPr>
              <a:t>Cohen-</a:t>
            </a:r>
            <a:r>
              <a:rPr lang="en-US" dirty="0" err="1">
                <a:hlinkClick r:id="rId7"/>
              </a:rPr>
              <a:t>Bendahan</a:t>
            </a:r>
            <a:r>
              <a:rPr lang="en-US" dirty="0">
                <a:hlinkClick r:id="rId7"/>
              </a:rPr>
              <a:t>; </a:t>
            </a:r>
            <a:r>
              <a:rPr lang="en-US" dirty="0" err="1">
                <a:hlinkClick r:id="rId7"/>
              </a:rPr>
              <a:t>Buitelaar</a:t>
            </a:r>
            <a:r>
              <a:rPr lang="en-US" dirty="0">
                <a:hlinkClick r:id="rId7"/>
              </a:rPr>
              <a:t>; van </a:t>
            </a:r>
            <a:r>
              <a:rPr lang="en-US" dirty="0" err="1">
                <a:hlinkClick r:id="rId7"/>
              </a:rPr>
              <a:t>Goozen</a:t>
            </a:r>
            <a:r>
              <a:rPr lang="en-US" dirty="0">
                <a:hlinkClick r:id="rId7"/>
              </a:rPr>
              <a:t>; and Cohen-</a:t>
            </a:r>
            <a:r>
              <a:rPr lang="en-US" dirty="0" err="1">
                <a:hlinkClick r:id="rId7"/>
              </a:rPr>
              <a:t>Kettenis</a:t>
            </a:r>
            <a:r>
              <a:rPr lang="en-US" dirty="0"/>
              <a:t>, </a:t>
            </a:r>
            <a:r>
              <a:rPr lang="en-US" dirty="0" err="1"/>
              <a:t>Psychoneuroendocrinology</a:t>
            </a:r>
            <a:r>
              <a:rPr lang="en-US" dirty="0"/>
              <a:t>, 2004</a:t>
            </a:r>
          </a:p>
          <a:p>
            <a:r>
              <a:rPr lang="en-US" dirty="0" smtClean="0"/>
              <a:t/>
            </a:r>
            <a:br>
              <a:rPr lang="en-US" dirty="0" smtClean="0"/>
            </a:br>
            <a:endParaRPr lang="en-US" dirty="0"/>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4526" y="197334"/>
            <a:ext cx="3134270" cy="1998836"/>
          </a:xfrm>
          <a:prstGeom prst="rect">
            <a:avLst/>
          </a:prstGeom>
        </p:spPr>
      </p:pic>
      <p:sp>
        <p:nvSpPr>
          <p:cNvPr id="5" name="TextBox 4"/>
          <p:cNvSpPr txBox="1"/>
          <p:nvPr/>
        </p:nvSpPr>
        <p:spPr>
          <a:xfrm>
            <a:off x="273538" y="2435175"/>
            <a:ext cx="4318720" cy="4031873"/>
          </a:xfrm>
          <a:prstGeom prst="rect">
            <a:avLst/>
          </a:prstGeom>
          <a:noFill/>
        </p:spPr>
        <p:txBody>
          <a:bodyPr wrap="square" rtlCol="0">
            <a:spAutoFit/>
          </a:bodyPr>
          <a:lstStyle/>
          <a:p>
            <a:r>
              <a:rPr lang="en-US" sz="1600" i="1" dirty="0" smtClean="0"/>
              <a:t>“I </a:t>
            </a:r>
            <a:r>
              <a:rPr lang="en-US" sz="1600" i="1" dirty="0"/>
              <a:t>don't believe we have definitive data (although many psychiatrists with very impressive credentials, who seem to mean well, assert that we do) that any male or female soul has ever in the history of the world been born into the wrong anatomic gender.</a:t>
            </a:r>
          </a:p>
          <a:p>
            <a:endParaRPr lang="en-US" sz="1600" i="1" dirty="0" smtClean="0"/>
          </a:p>
          <a:p>
            <a:r>
              <a:rPr lang="en-US" sz="1600" i="1" dirty="0" smtClean="0"/>
              <a:t>Let </a:t>
            </a:r>
            <a:r>
              <a:rPr lang="en-US" sz="1600" i="1" dirty="0"/>
              <a:t>me put that more clearly: I am not convinced by any science I can find that people with definitively male DNA and definitively male anatomy can actually be locked in a cruel joke of nature because they are actually female</a:t>
            </a:r>
            <a:r>
              <a:rPr lang="en-US" sz="1600" i="1" dirty="0" smtClean="0"/>
              <a:t>.” – </a:t>
            </a:r>
            <a:r>
              <a:rPr lang="en-US" sz="1600" dirty="0" smtClean="0"/>
              <a:t>Fox News Medical A-Team Contributor Keith </a:t>
            </a:r>
            <a:r>
              <a:rPr lang="en-US" sz="1600" dirty="0" err="1" smtClean="0"/>
              <a:t>Ablow</a:t>
            </a:r>
            <a:endParaRPr lang="en-US" sz="1600" dirty="0"/>
          </a:p>
          <a:p>
            <a:endParaRPr lang="en-US" sz="1600" dirty="0"/>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6056" y="2996951"/>
            <a:ext cx="3771900" cy="2085975"/>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528" y="1844824"/>
            <a:ext cx="3846913" cy="4889854"/>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5736" y="369676"/>
            <a:ext cx="5191850" cy="1352739"/>
          </a:xfrm>
          <a:prstGeom prst="rect">
            <a:avLst/>
          </a:prstGeom>
        </p:spPr>
      </p:pic>
      <p:sp>
        <p:nvSpPr>
          <p:cNvPr id="12" name="TextBox 11"/>
          <p:cNvSpPr txBox="1"/>
          <p:nvPr/>
        </p:nvSpPr>
        <p:spPr>
          <a:xfrm>
            <a:off x="4427109" y="1849534"/>
            <a:ext cx="4248471"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Same (bad) logic used with:</a:t>
            </a:r>
          </a:p>
          <a:p>
            <a:pPr marL="742950" lvl="1" indent="-285750">
              <a:buFont typeface="Arial" panose="020B0604020202020204" pitchFamily="34" charset="0"/>
              <a:buChar char="•"/>
            </a:pPr>
            <a:r>
              <a:rPr lang="en-US" sz="2400" dirty="0" smtClean="0"/>
              <a:t>Sexual Orientation</a:t>
            </a:r>
          </a:p>
          <a:p>
            <a:pPr marL="742950" lvl="1" indent="-285750">
              <a:buFont typeface="Arial" panose="020B0604020202020204" pitchFamily="34" charset="0"/>
              <a:buChar char="•"/>
            </a:pPr>
            <a:r>
              <a:rPr lang="en-US" sz="2400" dirty="0" smtClean="0"/>
              <a:t>Climate change</a:t>
            </a:r>
          </a:p>
          <a:p>
            <a:pPr marL="742950" lvl="1" indent="-285750">
              <a:buFont typeface="Arial" panose="020B0604020202020204" pitchFamily="34" charset="0"/>
              <a:buChar char="•"/>
            </a:pPr>
            <a:r>
              <a:rPr lang="en-US" sz="2400" dirty="0" smtClean="0"/>
              <a:t>Evolution</a:t>
            </a:r>
          </a:p>
          <a:p>
            <a:pPr marL="742950" lvl="1" indent="-285750">
              <a:buFont typeface="Arial" panose="020B0604020202020204" pitchFamily="34" charset="0"/>
              <a:buChar char="•"/>
            </a:pPr>
            <a:r>
              <a:rPr lang="en-US" sz="2400" dirty="0" smtClean="0"/>
              <a:t>Smoking</a:t>
            </a:r>
          </a:p>
          <a:p>
            <a:pPr marL="285750" indent="-285750">
              <a:buFont typeface="Arial" panose="020B0604020202020204" pitchFamily="34" charset="0"/>
              <a:buChar char="•"/>
            </a:pPr>
            <a:r>
              <a:rPr lang="en-US" sz="2400" dirty="0" smtClean="0"/>
              <a:t>I didn’t see it happen, therefor there’s no proof</a:t>
            </a:r>
          </a:p>
          <a:p>
            <a:pPr marL="285750" indent="-285750">
              <a:buFont typeface="Arial" panose="020B0604020202020204" pitchFamily="34" charset="0"/>
              <a:buChar char="•"/>
            </a:pPr>
            <a:r>
              <a:rPr lang="en-US" sz="2400" dirty="0" smtClean="0"/>
              <a:t>Based on biblical world view of “God made man and woman”</a:t>
            </a:r>
          </a:p>
          <a:p>
            <a:pPr marL="285750" indent="-285750">
              <a:buFont typeface="Arial" panose="020B0604020202020204" pitchFamily="34" charset="0"/>
              <a:buChar char="•"/>
            </a:pPr>
            <a:endParaRPr lang="en-US" sz="2400" dirty="0"/>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extBox 14"/>
          <p:cNvSpPr txBox="1"/>
          <p:nvPr/>
        </p:nvSpPr>
        <p:spPr>
          <a:xfrm>
            <a:off x="1139986" y="3095102"/>
            <a:ext cx="7303350" cy="2926186"/>
          </a:xfrm>
          <a:prstGeom prst="rect">
            <a:avLst/>
          </a:prstGeom>
          <a:noFill/>
        </p:spPr>
        <p:txBody>
          <a:bodyPr wrap="square" rtlCol="0">
            <a:spAutoFit/>
          </a:bodyPr>
          <a:lstStyle/>
          <a:p>
            <a:pPr marL="0" indent="0" algn="ctr">
              <a:lnSpc>
                <a:spcPct val="114000"/>
              </a:lnSpc>
              <a:spcBef>
                <a:spcPts val="1200"/>
              </a:spcBef>
              <a:spcAft>
                <a:spcPts val="1200"/>
              </a:spcAft>
              <a:buNone/>
            </a:pPr>
            <a:r>
              <a:rPr lang="en-US" sz="2400" b="1" kern="0" dirty="0" smtClean="0"/>
              <a:t>Over 100 studies (human and animal) show links between pre-natal testosterone exposure, gender identity, and gendered behaviors</a:t>
            </a:r>
          </a:p>
          <a:p>
            <a:pPr marL="0" indent="0" algn="ctr">
              <a:lnSpc>
                <a:spcPct val="114000"/>
              </a:lnSpc>
              <a:spcBef>
                <a:spcPts val="1200"/>
              </a:spcBef>
              <a:spcAft>
                <a:spcPts val="1200"/>
              </a:spcAft>
              <a:buNone/>
            </a:pPr>
            <a:r>
              <a:rPr lang="en-US" sz="2400" b="1" kern="0" dirty="0" smtClean="0"/>
              <a:t>Studies show transgender people’s </a:t>
            </a:r>
            <a:r>
              <a:rPr lang="en-US" sz="2400" b="1" kern="0" dirty="0" err="1" smtClean="0"/>
              <a:t>BSTc</a:t>
            </a:r>
            <a:r>
              <a:rPr lang="en-US" sz="2400" b="1" kern="0" dirty="0" smtClean="0"/>
              <a:t> region of the brain more closely resembles the gender they identify with</a:t>
            </a:r>
            <a:endParaRPr lang="en-US" sz="2400" b="1" kern="0" dirty="0"/>
          </a:p>
        </p:txBody>
      </p:sp>
    </p:spTree>
    <p:extLst>
      <p:ext uri="{BB962C8B-B14F-4D97-AF65-F5344CB8AC3E}">
        <p14:creationId xmlns:p14="http://schemas.microsoft.com/office/powerpoint/2010/main" val="503732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 presetClass="exit" presetSubtype="0" fill="hold" grpId="1" nodeType="withEffect">
                                  <p:stCondLst>
                                    <p:cond delay="0"/>
                                  </p:stCondLst>
                                  <p:childTnLst>
                                    <p:set>
                                      <p:cBhvr>
                                        <p:cTn id="39" dur="1" fill="hold">
                                          <p:stCondLst>
                                            <p:cond delay="0"/>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 presetClass="exit" presetSubtype="0" fill="hold"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par>
                                <p:cTn id="54" presetID="1" presetClass="exit" presetSubtype="0" fill="hold" nodeType="withEffect">
                                  <p:stCondLst>
                                    <p:cond delay="0"/>
                                  </p:stCondLst>
                                  <p:childTnLst>
                                    <p:set>
                                      <p:cBhvr>
                                        <p:cTn id="55" dur="1" fill="hold">
                                          <p:stCondLst>
                                            <p:cond delay="0"/>
                                          </p:stCondLst>
                                        </p:cTn>
                                        <p:tgtEl>
                                          <p:spTgt spid="14"/>
                                        </p:tgtEl>
                                        <p:attrNameLst>
                                          <p:attrName>style.visibility</p:attrName>
                                        </p:attrNameLst>
                                      </p:cBhvr>
                                      <p:to>
                                        <p:strVal val="hidden"/>
                                      </p:to>
                                    </p:set>
                                  </p:childTnLst>
                                </p:cTn>
                              </p:par>
                              <p:par>
                                <p:cTn id="56" presetID="1" presetClass="entr" presetSubtype="0" fill="hold" grpId="0" nodeType="withEffect">
                                  <p:stCondLst>
                                    <p:cond delay="1000"/>
                                  </p:stCondLst>
                                  <p:childTnLst>
                                    <p:set>
                                      <p:cBhvr>
                                        <p:cTn id="57" dur="1" fill="hold">
                                          <p:stCondLst>
                                            <p:cond delay="0"/>
                                          </p:stCondLst>
                                        </p:cTn>
                                        <p:tgtEl>
                                          <p:spTgt spid="5"/>
                                        </p:tgtEl>
                                        <p:attrNameLst>
                                          <p:attrName>style.visibility</p:attrName>
                                        </p:attrNameLst>
                                      </p:cBhvr>
                                      <p:to>
                                        <p:strVal val="visible"/>
                                      </p:to>
                                    </p:set>
                                  </p:childTnLst>
                                </p:cTn>
                              </p:par>
                              <p:par>
                                <p:cTn id="58" presetID="1" presetClass="entr" presetSubtype="0" fill="hold" nodeType="withEffect">
                                  <p:stCondLst>
                                    <p:cond delay="100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par>
                                <p:cTn id="67" presetID="10" presetClass="entr" presetSubtype="0"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childTnLst>
                                </p:cTn>
                              </p:par>
                              <p:par>
                                <p:cTn id="70" presetID="1" presetClass="exit" presetSubtype="0" fill="hold" nodeType="withEffect">
                                  <p:stCondLst>
                                    <p:cond delay="0"/>
                                  </p:stCondLst>
                                  <p:childTnLst>
                                    <p:set>
                                      <p:cBhvr>
                                        <p:cTn id="71" dur="1" fill="hold">
                                          <p:stCondLst>
                                            <p:cond delay="0"/>
                                          </p:stCondLst>
                                        </p:cTn>
                                        <p:tgtEl>
                                          <p:spTgt spid="3"/>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8"/>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5"/>
                                        </p:tgtEl>
                                        <p:attrNameLst>
                                          <p:attrName>style.visibility</p:attrName>
                                        </p:attrNameLst>
                                      </p:cBhvr>
                                      <p:to>
                                        <p:strVal val="hidden"/>
                                      </p:to>
                                    </p:set>
                                  </p:childTnLst>
                                </p:cTn>
                              </p:par>
                              <p:par>
                                <p:cTn id="76" presetID="1" presetClass="entr" presetSubtype="0" fill="hold" grpId="0" nodeType="withEffect">
                                  <p:stCondLst>
                                    <p:cond delay="1000"/>
                                  </p:stCondLst>
                                  <p:childTnLst>
                                    <p:set>
                                      <p:cBhvr>
                                        <p:cTn id="7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5" grpId="0"/>
      <p:bldP spid="5" grpId="1"/>
      <p:bldP spid="12" grpId="0"/>
      <p:bldP spid="15" grpId="0"/>
      <p:bldP spid="15" grpId="1"/>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o2gqeAdCurTsMaMWwwB2et"/>
</p:tagLst>
</file>

<file path=ppt/tags/tag2.xml><?xml version="1.0" encoding="utf-8"?>
<p:tagLst xmlns:a="http://schemas.openxmlformats.org/drawingml/2006/main" xmlns:r="http://schemas.openxmlformats.org/officeDocument/2006/relationships" xmlns:p="http://schemas.openxmlformats.org/presentationml/2006/main">
  <p:tag name="DVSHAPEID" val="cNI3ildj8VDfHZyj4b3yF3"/>
</p:tagLst>
</file>

<file path=ppt/tags/tag3.xml><?xml version="1.0" encoding="utf-8"?>
<p:tagLst xmlns:a="http://schemas.openxmlformats.org/drawingml/2006/main" xmlns:r="http://schemas.openxmlformats.org/officeDocument/2006/relationships" xmlns:p="http://schemas.openxmlformats.org/presentationml/2006/main">
  <p:tag name="DVSHAPEID" val="LPNLfwECtOcVQsHaiRobiX"/>
</p:tagLst>
</file>

<file path=ppt/theme/theme1.xml><?xml version="1.0" encoding="utf-8"?>
<a:theme xmlns:a="http://schemas.openxmlformats.org/drawingml/2006/main" name="925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l_ingl_all-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_ingl_all-color 1">
        <a:dk1>
          <a:srgbClr val="000000"/>
        </a:dk1>
        <a:lt1>
          <a:srgbClr val="FFFFFF"/>
        </a:lt1>
        <a:dk2>
          <a:srgbClr val="000000"/>
        </a:dk2>
        <a:lt2>
          <a:srgbClr val="7A7A7A"/>
        </a:lt2>
        <a:accent1>
          <a:srgbClr val="FFCC00"/>
        </a:accent1>
        <a:accent2>
          <a:srgbClr val="99CCFF"/>
        </a:accent2>
        <a:accent3>
          <a:srgbClr val="FFFFFF"/>
        </a:accent3>
        <a:accent4>
          <a:srgbClr val="000000"/>
        </a:accent4>
        <a:accent5>
          <a:srgbClr val="FFE2AA"/>
        </a:accent5>
        <a:accent6>
          <a:srgbClr val="8AB9E7"/>
        </a:accent6>
        <a:hlink>
          <a:srgbClr val="00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CB19BCA7C5BD448D16045B28376A1A" ma:contentTypeVersion="5" ma:contentTypeDescription="Create a new document." ma:contentTypeScope="" ma:versionID="8c4beb8033b407da4ef00626d275c808">
  <xsd:schema xmlns:xsd="http://www.w3.org/2001/XMLSchema" xmlns:p="http://schemas.microsoft.com/office/2006/metadata/properties" xmlns:ns1="http://schemas.microsoft.com/sharepoint/v3" targetNamespace="http://schemas.microsoft.com/office/2006/metadata/properties" ma:root="true" ma:fieldsID="2d9f53027e0e86f806c5f46fb149790f" ns1:_="">
    <xsd:import namespace="http://schemas.microsoft.com/sharepoint/v3"/>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8" nillable="true" ma:displayName="E-Mail Sender" ma:hidden="true" ma:internalName="EmailSender">
      <xsd:simpleType>
        <xsd:restriction base="dms:Note"/>
      </xsd:simpleType>
    </xsd:element>
    <xsd:element name="EmailTo" ma:index="9" nillable="true" ma:displayName="E-Mail To" ma:hidden="true" ma:internalName="EmailTo">
      <xsd:simpleType>
        <xsd:restriction base="dms:Note"/>
      </xsd:simpleType>
    </xsd:element>
    <xsd:element name="EmailCc" ma:index="10" nillable="true" ma:displayName="E-Mail Cc" ma:hidden="true" ma:internalName="EmailCc">
      <xsd:simpleType>
        <xsd:restriction base="dms:Note"/>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A2B3ECD-9C2B-440A-9C05-2529A8F4E26C}">
  <ds:schemaRefs>
    <ds:schemaRef ds:uri="http://schemas.microsoft.com/sharepoint/v3/contenttype/forms"/>
  </ds:schemaRefs>
</ds:datastoreItem>
</file>

<file path=customXml/itemProps2.xml><?xml version="1.0" encoding="utf-8"?>
<ds:datastoreItem xmlns:ds="http://schemas.openxmlformats.org/officeDocument/2006/customXml" ds:itemID="{A33DD9CF-D597-4535-B39A-23A19C582883}">
  <ds:schemaRef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terms/"/>
    <ds:schemaRef ds:uri="http://schemas.microsoft.com/sharepoint/v3"/>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48EB2A58-DB55-46EC-A17A-2DB452E44A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8191</TotalTime>
  <Words>3220</Words>
  <Application>Microsoft Office PowerPoint</Application>
  <PresentationFormat>On-screen Show (4:3)</PresentationFormat>
  <Paragraphs>231</Paragraphs>
  <Slides>23</Slides>
  <Notes>1</Notes>
  <HiddenSlides>3</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9254</vt:lpstr>
      <vt:lpstr>PowerPoint Presentation</vt:lpstr>
      <vt:lpstr>My Background</vt:lpstr>
      <vt:lpstr>101</vt:lpstr>
      <vt:lpstr>Anatomy of a Mythbusting: How to Present Information</vt:lpstr>
      <vt:lpstr>In Writing</vt:lpstr>
      <vt:lpstr>Transgender 101: Basic Definitions</vt:lpstr>
      <vt:lpstr>Transgender 101: Identity, Expression, Sex, and Orientation</vt:lpstr>
      <vt:lpstr>Just the Facts…</vt:lpstr>
      <vt:lpstr>Gender identity is real and has a biological origins</vt:lpstr>
      <vt:lpstr>Being trans is not a mental illness</vt:lpstr>
      <vt:lpstr>Trans people benefit greatly from affirming medical care</vt:lpstr>
      <vt:lpstr>Transition is not about sex</vt:lpstr>
      <vt:lpstr>Minority stress, discrimination, and lack of medical care drive of trans suicide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Accenture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dc:title>
  <dc:creator>sandro.r.prada</dc:creator>
  <cp:lastModifiedBy>RAND Authorized User</cp:lastModifiedBy>
  <cp:revision>155</cp:revision>
  <dcterms:created xsi:type="dcterms:W3CDTF">2011-12-02T23:34:21Z</dcterms:created>
  <dcterms:modified xsi:type="dcterms:W3CDTF">2016-06-10T18:00:11Z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0x0101004ACB19BCA7C5BD448D16045B28376A1A</vt:lpwstr>
  </property>
</Properties>
</file>