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84" r:id="rId4"/>
    <p:sldId id="258" r:id="rId5"/>
    <p:sldId id="282" r:id="rId6"/>
    <p:sldId id="283" r:id="rId7"/>
    <p:sldId id="259" r:id="rId8"/>
    <p:sldId id="260" r:id="rId9"/>
    <p:sldId id="261" r:id="rId10"/>
    <p:sldId id="262" r:id="rId11"/>
    <p:sldId id="263" r:id="rId12"/>
    <p:sldId id="264" r:id="rId13"/>
    <p:sldId id="265" r:id="rId14"/>
    <p:sldId id="266" r:id="rId15"/>
    <p:sldId id="267" r:id="rId16"/>
    <p:sldId id="280" r:id="rId17"/>
    <p:sldId id="271" r:id="rId18"/>
    <p:sldId id="268" r:id="rId19"/>
    <p:sldId id="270" r:id="rId20"/>
    <p:sldId id="279" r:id="rId21"/>
    <p:sldId id="269" r:id="rId22"/>
    <p:sldId id="272" r:id="rId23"/>
    <p:sldId id="274" r:id="rId24"/>
    <p:sldId id="275"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60" autoAdjust="0"/>
  </p:normalViewPr>
  <p:slideViewPr>
    <p:cSldViewPr>
      <p:cViewPr varScale="1">
        <p:scale>
          <a:sx n="61" d="100"/>
          <a:sy n="61" d="100"/>
        </p:scale>
        <p:origin x="-1626" y="-84"/>
      </p:cViewPr>
      <p:guideLst>
        <p:guide orient="horz" pos="2160"/>
        <p:guide pos="2880"/>
      </p:guideLst>
    </p:cSldViewPr>
  </p:slideViewPr>
  <p:notesTextViewPr>
    <p:cViewPr>
      <p:scale>
        <a:sx n="1" d="1"/>
        <a:sy n="1" d="1"/>
      </p:scale>
      <p:origin x="0" y="11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EA535-9E42-4D70-ADDE-83F4EC46DAAD}" type="datetimeFigureOut">
              <a:rPr lang="en-US" smtClean="0"/>
              <a:pPr/>
              <a:t>6/19/2016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038F2-BFAE-46EE-BF9C-4BE3AD769174}" type="slidenum">
              <a:rPr lang="en-US" smtClean="0"/>
              <a:pPr/>
              <a:t>‹#›</a:t>
            </a:fld>
            <a:endParaRPr lang="en-US"/>
          </a:p>
        </p:txBody>
      </p:sp>
    </p:spTree>
    <p:extLst>
      <p:ext uri="{BB962C8B-B14F-4D97-AF65-F5344CB8AC3E}">
        <p14:creationId xmlns:p14="http://schemas.microsoft.com/office/powerpoint/2010/main" xmlns="" val="1060962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hefederalist.com/2016/01/06/politicians-response-to-transgenders-is-likely-to-increase-suicid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FRC</a:t>
            </a:r>
            <a:r>
              <a:rPr lang="en-US" baseline="0" dirty="0" smtClean="0"/>
              <a:t> History: https://en.wikipedia.org/wiki/Family_Research_Council</a:t>
            </a:r>
            <a:r>
              <a:rPr lang="en-US" dirty="0" smtClean="0"/>
              <a:t/>
            </a:r>
            <a:br>
              <a:rPr lang="en-US" dirty="0" smtClean="0"/>
            </a:br>
            <a:r>
              <a:rPr lang="en-US" dirty="0" smtClean="0"/>
              <a:t/>
            </a:r>
            <a:br>
              <a:rPr lang="en-US" dirty="0" smtClean="0"/>
            </a:br>
            <a:r>
              <a:rPr lang="en-US" dirty="0" smtClean="0"/>
              <a:t>501c3 Tax</a:t>
            </a:r>
            <a:r>
              <a:rPr lang="en-US" baseline="0" dirty="0" smtClean="0"/>
              <a:t> Data: https://pp-990.s3.amazonaws.com/2015_05_EO/52-1805562_990O_201409.pdf?X-Amz-Algorithm=AWS4-HMAC-SHA256&amp;X-Amz-Credential=AKIAI7C6X5GT42DHYZIA%2F20160612%2Fus-east-1%2Fs3%2Faws4_request&amp;X-Amz-Date=20160612T113835Z&amp;X-Amz-Expires=1800&amp;X-Amz-SignedHeaders=host&amp;X-Amz-Signature=5e457a672a18f6b30e4f35af79e4ade3f730329831825f8fd2b351ab0414c274</a:t>
            </a:r>
            <a:endParaRPr lang="en-US" dirty="0" smtClean="0"/>
          </a:p>
          <a:p>
            <a:endParaRPr lang="en-US" dirty="0" smtClean="0"/>
          </a:p>
          <a:p>
            <a:r>
              <a:rPr lang="en-US" dirty="0" smtClean="0"/>
              <a:t>501c4</a:t>
            </a:r>
            <a:r>
              <a:rPr lang="en-US" baseline="0" dirty="0" smtClean="0"/>
              <a:t> tax data: https://pp-990.s3.amazonaws.com/2015_05_EO/52-1805562_990O_201409.pdf?X-Amz-Algorithm=AWS4-HMAC-SHA256&amp;X-Amz-Credential=AKIAI7C6X5GT42DHYZIA%2F20160612%2Fus-east-1%2Fs3%2Faws4_request&amp;X-Amz-Date=20160612T113835Z&amp;X-Amz-Expires=1800&amp;X-Amz-SignedHeaders=host&amp;X-Amz-Signature=5e457a672a18f6b30e4f35af79e4ade3f730329831825f8fd2b351ab0414c274</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3</a:t>
            </a:fld>
            <a:endParaRPr lang="en-US"/>
          </a:p>
        </p:txBody>
      </p:sp>
    </p:spTree>
    <p:extLst>
      <p:ext uri="{BB962C8B-B14F-4D97-AF65-F5344CB8AC3E}">
        <p14:creationId xmlns:p14="http://schemas.microsoft.com/office/powerpoint/2010/main" xmlns="" val="939770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http://www.rightwingwatch.org/content/louie-gohmert-oppose-transgender-rights-save-veterans-lives</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14</a:t>
            </a:fld>
            <a:endParaRPr lang="en-US"/>
          </a:p>
        </p:txBody>
      </p:sp>
    </p:spTree>
    <p:extLst>
      <p:ext uri="{BB962C8B-B14F-4D97-AF65-F5344CB8AC3E}">
        <p14:creationId xmlns:p14="http://schemas.microsoft.com/office/powerpoint/2010/main" xmlns="" val="1005485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https://www.youtube.com/watch?v=hBGOW-s8wvY at 2:22:30 mark</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15</a:t>
            </a:fld>
            <a:endParaRPr lang="en-US"/>
          </a:p>
        </p:txBody>
      </p:sp>
    </p:spTree>
    <p:extLst>
      <p:ext uri="{BB962C8B-B14F-4D97-AF65-F5344CB8AC3E}">
        <p14:creationId xmlns:p14="http://schemas.microsoft.com/office/powerpoint/2010/main" xmlns="" val="217218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Contradicts conclusions of medical authorities worldwide: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"Based on a thorough review of the clinical evidence available at this time, there is not enough evidence to determine whether gender reassignment surgery improves health outcomes for Medicare beneficiaries with gender dysphoria."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review of the clinical evidence for gender reassignment surgery was inconclusive for the Medicare population at large."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Misleading; the report cited studies that actually show more benefit than harm: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were conflicting (inconsistent) study results – of the best designed studies, some reported benefits while others reported harms."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Really, really misleading; the HHS </a:t>
            </a:r>
            <a:r>
              <a:rPr lang="en-US" sz="1200" kern="1200" dirty="0" err="1" smtClean="0">
                <a:solidFill>
                  <a:schemeClr val="tx1"/>
                </a:solidFill>
                <a:effectLst/>
                <a:latin typeface="+mn-lt"/>
                <a:ea typeface="+mn-ea"/>
                <a:cs typeface="+mn-cs"/>
              </a:rPr>
              <a:t>cherrypicked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boilerplace</a:t>
            </a:r>
            <a:r>
              <a:rPr lang="en-US" sz="1200" kern="1200" dirty="0" smtClean="0">
                <a:solidFill>
                  <a:schemeClr val="tx1"/>
                </a:solidFill>
                <a:effectLst/>
                <a:latin typeface="+mn-lt"/>
                <a:ea typeface="+mn-ea"/>
                <a:cs typeface="+mn-cs"/>
              </a:rPr>
              <a:t> phrases from policy statements by global health authorities about a need for further research, while redacting the primary message of these statements. In truth, policy statements by the American Medical Association, the American Psychiatric Association, the American Psychological Association, the World Professional Association for Transgender Health and numerous other medical authorities have affirmed the effectiveness and medical necessity of hormonal and/or surgical transition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"WPATH also noted the need for further research: 'More studies are needed that focus on the outcomes of current assessment and treatment approaches for gender dysphoria.'"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Trans-Ban Paradox; because trans care has been categorically excluded for Medicare trans population until 2014 and remains mostly excluded now. I call this the Trans-Ban Paradox-- Rules that capriciously exclude trans people from medical care are justified by a lack of medical research, research that was prohibited by those same rules.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quality and strength of evidence were low due to the mostly observational study designs with no comparison groups, potential confounding and small sample sizes."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studies that reported positive outcomes were exploratory type studies (case-series and case-control) with no confirmatory follow-up."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"Due in part to the generally younger and healthier study participants, the generalizability of the studies to the Medicare population is also unclear."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research is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low number of clinical studies specifically about Medicare beneficiaries’ health outcomes for gender reassignment surgery and small sample sizes inhibited our ability to create clinical appropriateness criteria for cohorts of Medicare beneficiaries."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Corollary to the Trans-Ban Paradox, the Bring-Me-the-Broom Refusal; constructing an insurmountable barrier to policy change. Access to healthcare for trans seniors should move forward simultaneously with  research and evaluation tools to improve future care. Holding access hostage to research simply perpetuates the status quo indefinitely: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 psychometric tools need to be developed and tested in the patients with gender dysphoria to validly assess long term outcomes. As such, further evidence in this area would contribute to the question of whether gender reassignment surgery improves health outcomes in adults with gender dysphoria."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stink-to-high-heaven example of Brynn's category of Concern Trolling: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CMS is mindful of the unique and complex needs of this patient population and because CMS seeks sound data to guide proper care of the Medicare subset of this patient population, CMS strongly encourages robust clinical studies with adequate patient protections that will fill the evidence gaps delineated in this decision memorandum."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Institute of Medicine (IOM, 2011) importantly noted: “Best practices for research on the health status of LGBT populations include scientific rigor and respectful involvement of individuals who represent the target 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"States' Rights" Fallacy that justified Jim Crow; denying equal access nationally, by abdicating policy decisions to local jurisdictions, or, in this case, local and regional corporate corruption.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absence of a NCD, initial coverage determinations under section 1862(a)(1)(A) of the Social Security Act (the Act) and any other relevant statutory requirements will be made by the local Medicare Administrative Contractors (MACs) on an individual claim basis."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Finally, icing the cake; proposing that Medicare populations only receive access to surgical transition care if they submit to clinical study. The report also suggests that studies should be controlled, which implies that a group of subjects would be denied surgical care altogether for comparison to a group that receives care. In others words, for access to surgical care, senior trans people would be forced to agree to participation in a study that would ban their access altogether. Involuntary human research is unethical research: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comments on whether a study could be developed that would support coverage with evidence development (CED), which would only cover gender reassignment surgery for beneficiaries who choose to participate in a clinical study."</a:t>
            </a:r>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16</a:t>
            </a:fld>
            <a:endParaRPr lang="en-US"/>
          </a:p>
        </p:txBody>
      </p:sp>
    </p:spTree>
    <p:extLst>
      <p:ext uri="{BB962C8B-B14F-4D97-AF65-F5344CB8AC3E}">
        <p14:creationId xmlns:p14="http://schemas.microsoft.com/office/powerpoint/2010/main" xmlns="" val="397620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Contradicts conclusions of medical authorities worldwide: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"Based on a thorough review of the clinical evidence available at this time, there is not enough evidence to determine whether gender reassignment surgery improves health outcomes for Medicare beneficiaries with gender dysphoria."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"Our review of the clinical evidence for gender reassignment surgery was inconclusive for the Medicare population at large."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Misleading; the report cited studies that actually show more benefit than harm: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"There were conflicting (inconsistent) study results – of the best designed studies, some reported benefits while others reported harms."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Really, really misleading; the HHS </a:t>
            </a:r>
            <a:r>
              <a:rPr lang="en-US" sz="1200" kern="1200" dirty="0" err="1" smtClean="0">
                <a:solidFill>
                  <a:schemeClr val="tx1"/>
                </a:solidFill>
                <a:effectLst/>
                <a:latin typeface="+mn-lt"/>
                <a:ea typeface="+mn-ea"/>
                <a:cs typeface="+mn-cs"/>
              </a:rPr>
              <a:t>cherrypicked</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boilerplace</a:t>
            </a:r>
            <a:r>
              <a:rPr lang="en-US" sz="1200" kern="1200" dirty="0" smtClean="0">
                <a:solidFill>
                  <a:schemeClr val="tx1"/>
                </a:solidFill>
                <a:effectLst/>
                <a:latin typeface="+mn-lt"/>
                <a:ea typeface="+mn-ea"/>
                <a:cs typeface="+mn-cs"/>
              </a:rPr>
              <a:t> phrases from policy statements by global health authorities about a need for further research, while redacting the primary message of these statements. In truth, policy statements by the American Medical Association, the American Psychiatric Association, the American Psychological Association, the World Professional Association for Transgender Health and numerous other medical authorities have affirmed the effectiveness and medical necessity of hormonal and/or surgical transition care: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"WPATH also noted the need for further research: 'More studies are needed that focus on the outcomes of current assessment and treatment approaches for gender dysphoria.'"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Trans-Ban Paradox; because trans care has been categorically excluded for Medicare trans population until 2014 and remains mostly excluded now. I call this the Trans-Ban Paradox-- Rules that capriciously exclude trans people from medical care are justified by a lack of medical research, research that was prohibited by those same rules.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quality and strength of evidence were low due to the mostly observational study designs with no comparison groups, potential confounding and small sample sizes."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"Many studies that reported positive outcomes were exploratory type studies (case-series and case-control) with no confirmatory follow-up."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"Due in part to the generally younger and healthier study participants, the generalizability of the studies to the Medicare population is also unclear."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 research is needed."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low number of clinical studies specifically about Medicare beneficiaries’ health outcomes for gender reassignment surgery and small sample sizes inhibited our ability to create clinical appropriateness criteria for cohorts of Medicare beneficiaries."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Corollary to the Trans-Ban Paradox, the Bring-Me-the-Broom Refusal; constructing an insurmountable barrier to policy change. Access to healthcare for trans seniors should move forward simultaneously with  research and evaluation tools to improve future care. Holding access hostage to research simply perpetuates the status quo indefinitely: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 psychometric tools need to be developed and tested in the patients with gender dysphoria to validly assess long term outcomes. As such, further evidence in this area would contribute to the question of whether gender reassignment surgery improves health outcomes in adults with gender dysphoria."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 stink-to-high-heaven example of Brynn's category of Concern Trolling: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"Because CMS is mindful of the unique and complex needs of this patient population and because CMS seeks sound data to guide proper care of the Medicare subset of this patient population, CMS strongly encourages robust clinical studies with adequate patient protections that will fill the evidence gaps delineated in this decision memorandum."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 the Institute of Medicine (IOM, 2011) importantly noted: “Best practices for research on the health status of LGBT populations include scientific rigor and respectful involvement of individuals who represent the target population."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The "States' Rights" Fallacy that justified Jim Crow; denying equal access nationally, by abdicating policy decisions to local jurisdictions, or, in this case, local and regional corporate corruption.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absence of a NCD, initial coverage determinations under section 1862(a)(1)(A) of the Social Security Act (the Act) and any other relevant statutory requirements will be made by the local Medicare Administrative Contractors (MACs) on an individual claim basis."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Finally, icing the cake; proposing that Medicare populations only receive access to surgical transition care if they submit to clinical study. The report also suggests that studies should be controlled, which implies that a group of subjects would be denied surgical care altogether for comparison to a group that receives care. In others words, for access to surgical care, senior trans people would be forced to agree to participation in a study that would ban their access altogether. Involuntary human research is unethical research: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comments on whether a study could be developed that would support coverage with evidence development (CED), which would only cover gender reassignment surgery for beneficiaries who choose to participate in a clinical study."</a:t>
            </a:r>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17</a:t>
            </a:fld>
            <a:endParaRPr lang="en-US"/>
          </a:p>
        </p:txBody>
      </p:sp>
    </p:spTree>
    <p:extLst>
      <p:ext uri="{BB962C8B-B14F-4D97-AF65-F5344CB8AC3E}">
        <p14:creationId xmlns:p14="http://schemas.microsoft.com/office/powerpoint/2010/main" xmlns="" val="3976208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http://transadvocate.com/fact-check-study-shows-transition-makes-trans-people-suicidal_n_15483.htm</a:t>
            </a:r>
          </a:p>
          <a:p>
            <a:endParaRPr lang="en-US" dirty="0" smtClean="0"/>
          </a:p>
          <a:p>
            <a:r>
              <a:rPr lang="en-US" dirty="0" smtClean="0"/>
              <a:t>http://www.wpath.org/site_page.cfm?pk_association_webpage_menu=1635&amp;pk_association_webpage=4905</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https://www.lifesitenews.com/news/apa-still-considers-transgenderism-a-mental-disorder-just-changed-the-name</a:t>
            </a:r>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18</a:t>
            </a:fld>
            <a:endParaRPr lang="en-US"/>
          </a:p>
        </p:txBody>
      </p:sp>
    </p:spTree>
    <p:extLst>
      <p:ext uri="{BB962C8B-B14F-4D97-AF65-F5344CB8AC3E}">
        <p14:creationId xmlns:p14="http://schemas.microsoft.com/office/powerpoint/2010/main" xmlns="" val="279182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http://www.rightwingwatch.org/content/louie-gohmert-oppose-transgender-rights-save-veterans-lives</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5</a:t>
            </a:fld>
            <a:endParaRPr lang="en-US"/>
          </a:p>
        </p:txBody>
      </p:sp>
    </p:spTree>
    <p:extLst>
      <p:ext uri="{BB962C8B-B14F-4D97-AF65-F5344CB8AC3E}">
        <p14:creationId xmlns:p14="http://schemas.microsoft.com/office/powerpoint/2010/main" xmlns="" val="100548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http://www.rightwingwatch.org/content/louie-gohmert-oppose-transgender-rights-save-veterans-lives</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6</a:t>
            </a:fld>
            <a:endParaRPr lang="en-US"/>
          </a:p>
        </p:txBody>
      </p:sp>
    </p:spTree>
    <p:extLst>
      <p:ext uri="{BB962C8B-B14F-4D97-AF65-F5344CB8AC3E}">
        <p14:creationId xmlns:p14="http://schemas.microsoft.com/office/powerpoint/2010/main" xmlns="" val="100548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FRC</a:t>
            </a:r>
            <a:r>
              <a:rPr lang="en-US" baseline="0" dirty="0" smtClean="0"/>
              <a:t> History: https://en.wikipedia.org/wiki/Family_Research_Council</a:t>
            </a:r>
            <a:r>
              <a:rPr lang="en-US" dirty="0" smtClean="0"/>
              <a:t/>
            </a:r>
            <a:br>
              <a:rPr lang="en-US" dirty="0" smtClean="0"/>
            </a:br>
            <a:r>
              <a:rPr lang="en-US" dirty="0" smtClean="0"/>
              <a:t/>
            </a:r>
            <a:br>
              <a:rPr lang="en-US" dirty="0" smtClean="0"/>
            </a:br>
            <a:r>
              <a:rPr lang="en-US" dirty="0" smtClean="0"/>
              <a:t>501c3 Tax</a:t>
            </a:r>
            <a:r>
              <a:rPr lang="en-US" baseline="0" dirty="0" smtClean="0"/>
              <a:t> Data: https://pp-990.s3.amazonaws.com/2015_05_EO/52-1805562_990O_201409.pdf?X-Amz-Algorithm=AWS4-HMAC-SHA256&amp;X-Amz-Credential=AKIAI7C6X5GT42DHYZIA%2F20160612%2Fus-east-1%2Fs3%2Faws4_request&amp;X-Amz-Date=20160612T113835Z&amp;X-Amz-Expires=1800&amp;X-Amz-SignedHeaders=host&amp;X-Amz-Signature=5e457a672a18f6b30e4f35af79e4ade3f730329831825f8fd2b351ab0414c274</a:t>
            </a:r>
            <a:endParaRPr lang="en-US" dirty="0" smtClean="0"/>
          </a:p>
          <a:p>
            <a:endParaRPr lang="en-US" dirty="0" smtClean="0"/>
          </a:p>
          <a:p>
            <a:r>
              <a:rPr lang="en-US" dirty="0" smtClean="0"/>
              <a:t>501c4</a:t>
            </a:r>
            <a:r>
              <a:rPr lang="en-US" baseline="0" dirty="0" smtClean="0"/>
              <a:t> tax data: https://pp-990.s3.amazonaws.com/2015_05_EO/52-1805562_990O_201409.pdf?X-Amz-Algorithm=AWS4-HMAC-SHA256&amp;X-Amz-Credential=AKIAI7C6X5GT42DHYZIA%2F20160612%2Fus-east-1%2Fs3%2Faws4_request&amp;X-Amz-Date=20160612T113835Z&amp;X-Amz-Expires=1800&amp;X-Amz-SignedHeaders=host&amp;X-Amz-Signature=5e457a672a18f6b30e4f35af79e4ade3f730329831825f8fd2b351ab0414c274</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7</a:t>
            </a:fld>
            <a:endParaRPr lang="en-US"/>
          </a:p>
        </p:txBody>
      </p:sp>
    </p:spTree>
    <p:extLst>
      <p:ext uri="{BB962C8B-B14F-4D97-AF65-F5344CB8AC3E}">
        <p14:creationId xmlns:p14="http://schemas.microsoft.com/office/powerpoint/2010/main" xmlns="" val="939770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FRC is the leading conservative voice pushing for anti-transgender legislation</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8</a:t>
            </a:fld>
            <a:endParaRPr lang="en-US"/>
          </a:p>
        </p:txBody>
      </p:sp>
    </p:spTree>
    <p:extLst>
      <p:ext uri="{BB962C8B-B14F-4D97-AF65-F5344CB8AC3E}">
        <p14:creationId xmlns:p14="http://schemas.microsoft.com/office/powerpoint/2010/main" xmlns="" val="244486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and Responding to the Transgender Movement: http://downloads.frc.org/EF/EF15F45.pdf</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9</a:t>
            </a:fld>
            <a:endParaRPr lang="en-US"/>
          </a:p>
        </p:txBody>
      </p:sp>
    </p:spTree>
    <p:extLst>
      <p:ext uri="{BB962C8B-B14F-4D97-AF65-F5344CB8AC3E}">
        <p14:creationId xmlns:p14="http://schemas.microsoft.com/office/powerpoint/2010/main" xmlns="" val="378160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https://www.lifesitenews.com/news/apa-still-considers-transgenderism-a-mental-disorder-just-changed-the-name</a:t>
            </a:r>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11</a:t>
            </a:fld>
            <a:endParaRPr lang="en-US"/>
          </a:p>
        </p:txBody>
      </p:sp>
    </p:spTree>
    <p:extLst>
      <p:ext uri="{BB962C8B-B14F-4D97-AF65-F5344CB8AC3E}">
        <p14:creationId xmlns:p14="http://schemas.microsoft.com/office/powerpoint/2010/main" xmlns="" val="3129714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hlinkClick r:id="rId3" tooltip="Politicians’ Response To Transgenders Is Likely To Increase Suicides"/>
              </a:rPr>
              <a:t>Politicians’ Response To </a:t>
            </a:r>
            <a:r>
              <a:rPr lang="en-US" sz="1200" b="0" i="0" u="none" strike="noStrike" kern="1200" dirty="0" err="1" smtClean="0">
                <a:solidFill>
                  <a:schemeClr val="tx1"/>
                </a:solidFill>
                <a:effectLst/>
                <a:latin typeface="+mn-lt"/>
                <a:ea typeface="+mn-ea"/>
                <a:cs typeface="+mn-cs"/>
                <a:hlinkClick r:id="rId3" tooltip="Politicians’ Response To Transgenders Is Likely To Increase Suicides"/>
              </a:rPr>
              <a:t>Transgenders</a:t>
            </a:r>
            <a:r>
              <a:rPr lang="en-US" sz="1200" b="0" i="0" u="none" strike="noStrike" kern="1200" dirty="0" smtClean="0">
                <a:solidFill>
                  <a:schemeClr val="tx1"/>
                </a:solidFill>
                <a:effectLst/>
                <a:latin typeface="+mn-lt"/>
                <a:ea typeface="+mn-ea"/>
                <a:cs typeface="+mn-cs"/>
                <a:hlinkClick r:id="rId3" tooltip="Politicians’ Response To Transgenders Is Likely To Increase Suicides"/>
              </a:rPr>
              <a:t> Is Likely To Increase Suicides</a:t>
            </a:r>
            <a:r>
              <a:rPr lang="en-US" sz="1200" b="0" i="0" u="none" strike="noStrike" kern="1200" dirty="0" smtClean="0">
                <a:solidFill>
                  <a:schemeClr val="tx1"/>
                </a:solidFill>
                <a:effectLst/>
                <a:latin typeface="+mn-lt"/>
                <a:ea typeface="+mn-ea"/>
                <a:cs typeface="+mn-cs"/>
              </a:rPr>
              <a:t>: http://thefederalist.com/2016/01/06/politicians-response-to-transgenders-is-likely-to-increase-suicides/</a:t>
            </a:r>
          </a:p>
          <a:p>
            <a:endParaRPr lang="en-US" sz="1200" b="0" i="0" u="none" strike="noStrike" kern="1200" dirty="0" smtClean="0">
              <a:solidFill>
                <a:schemeClr val="tx1"/>
              </a:solidFill>
              <a:effectLst/>
              <a:latin typeface="+mn-lt"/>
              <a:ea typeface="+mn-ea"/>
              <a:cs typeface="+mn-cs"/>
            </a:endParaRPr>
          </a:p>
          <a:p>
            <a:r>
              <a:rPr lang="en-US" dirty="0" smtClean="0"/>
              <a:t>http://www.who.int/hiv/mediacentre/news/transgender-hiv-policy-feature/en/</a:t>
            </a:r>
          </a:p>
          <a:p>
            <a:endParaRPr lang="en-US" dirty="0" smtClean="0"/>
          </a:p>
          <a:p>
            <a:r>
              <a:rPr lang="en-US" dirty="0" smtClean="0"/>
              <a:t>http://www.theguardian.com/society/2004/jul/30/health.mentalhealth</a:t>
            </a:r>
            <a:br>
              <a:rPr lang="en-US" dirty="0" smtClean="0"/>
            </a:br>
            <a:r>
              <a:rPr lang="en-US" dirty="0" smtClean="0"/>
              <a:t/>
            </a:r>
            <a:br>
              <a:rPr lang="en-US" dirty="0" smtClean="0"/>
            </a:br>
            <a:r>
              <a:rPr lang="en-US" dirty="0" smtClean="0"/>
              <a:t>http://www.sciencedirect.com/science/article/pii/S027858460900222X</a:t>
            </a:r>
            <a:br>
              <a:rPr lang="en-US" dirty="0" smtClean="0"/>
            </a:br>
            <a:r>
              <a:rPr lang="en-US" dirty="0" smtClean="0"/>
              <a:t/>
            </a:r>
            <a:br>
              <a:rPr lang="en-US" dirty="0" smtClean="0"/>
            </a:br>
            <a:r>
              <a:rPr lang="en-US" dirty="0" smtClean="0"/>
              <a:t>http://www.ncbi.nlm.nih.gov/pubmed/23324476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12</a:t>
            </a:fld>
            <a:endParaRPr lang="en-US"/>
          </a:p>
        </p:txBody>
      </p:sp>
    </p:spTree>
    <p:extLst>
      <p:ext uri="{BB962C8B-B14F-4D97-AF65-F5344CB8AC3E}">
        <p14:creationId xmlns:p14="http://schemas.microsoft.com/office/powerpoint/2010/main" xmlns="" val="317383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https://www.lifesitenews.com/news/apa-still-considers-transgenderism-a-mental-disorder-just-changed-the-name</a:t>
            </a:r>
            <a:endParaRPr lang="en-US" dirty="0"/>
          </a:p>
        </p:txBody>
      </p:sp>
      <p:sp>
        <p:nvSpPr>
          <p:cNvPr id="4" name="Slide Number Placeholder 3"/>
          <p:cNvSpPr>
            <a:spLocks noGrp="1"/>
          </p:cNvSpPr>
          <p:nvPr>
            <p:ph type="sldNum" sz="quarter" idx="10"/>
          </p:nvPr>
        </p:nvSpPr>
        <p:spPr/>
        <p:txBody>
          <a:bodyPr/>
          <a:lstStyle/>
          <a:p>
            <a:fld id="{918038F2-BFAE-46EE-BF9C-4BE3AD769174}" type="slidenum">
              <a:rPr lang="en-US" smtClean="0"/>
              <a:pPr/>
              <a:t>13</a:t>
            </a:fld>
            <a:endParaRPr lang="en-US"/>
          </a:p>
        </p:txBody>
      </p:sp>
    </p:spTree>
    <p:extLst>
      <p:ext uri="{BB962C8B-B14F-4D97-AF65-F5344CB8AC3E}">
        <p14:creationId xmlns:p14="http://schemas.microsoft.com/office/powerpoint/2010/main" xmlns="" val="225008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9FBCA45-3759-4B40-985F-0B15F216478D}" type="datetimeFigureOut">
              <a:rPr lang="en-US" smtClean="0"/>
              <a:pPr/>
              <a:t>6/19/2016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9184B84-165B-4CA0-9F33-EDF80836EF7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BCA45-3759-4B40-985F-0B15F216478D}"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BCA45-3759-4B40-985F-0B15F216478D}"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FBCA45-3759-4B40-985F-0B15F216478D}"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9FBCA45-3759-4B40-985F-0B15F216478D}" type="datetimeFigureOut">
              <a:rPr lang="en-US" smtClean="0"/>
              <a:pPr/>
              <a:t>6/19/2016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9184B84-165B-4CA0-9F33-EDF80836EF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FBCA45-3759-4B40-985F-0B15F216478D}"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9FBCA45-3759-4B40-985F-0B15F216478D}" type="datetimeFigureOut">
              <a:rPr lang="en-US" smtClean="0"/>
              <a:pPr/>
              <a:t>6/19/2016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9FBCA45-3759-4B40-985F-0B15F216478D}" type="datetimeFigureOut">
              <a:rPr lang="en-US" smtClean="0"/>
              <a:pPr/>
              <a:t>6/19/2016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BCA45-3759-4B40-985F-0B15F216478D}" type="datetimeFigureOut">
              <a:rPr lang="en-US" smtClean="0"/>
              <a:pPr/>
              <a:t>6/19/2016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9FBCA45-3759-4B40-985F-0B15F216478D}"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9FBCA45-3759-4B40-985F-0B15F216478D}" type="datetimeFigureOut">
              <a:rPr lang="en-US" smtClean="0"/>
              <a:pPr/>
              <a:t>6/19/2016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84B84-165B-4CA0-9F33-EDF80836EF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9FBCA45-3759-4B40-985F-0B15F216478D}" type="datetimeFigureOut">
              <a:rPr lang="en-US" smtClean="0"/>
              <a:pPr/>
              <a:t>6/19/2016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9184B84-165B-4CA0-9F33-EDF80836EF7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biblia.com/bible/hcsb/Ephesians%204.17%E2%80%931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biblia.com/bible/hcsb/Isaiah%205.2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How Research is Being (</a:t>
            </a:r>
            <a:r>
              <a:rPr lang="en-US" b="1" dirty="0" err="1" smtClean="0"/>
              <a:t>Mis</a:t>
            </a:r>
            <a:r>
              <a:rPr lang="en-US" b="1" dirty="0" smtClean="0"/>
              <a:t>)Used to Support the Marginalization of Transgender People</a:t>
            </a:r>
            <a:endParaRPr lang="en-US" b="1" dirty="0"/>
          </a:p>
        </p:txBody>
      </p:sp>
      <p:sp>
        <p:nvSpPr>
          <p:cNvPr id="3" name="Subtitle 2"/>
          <p:cNvSpPr>
            <a:spLocks noGrp="1"/>
          </p:cNvSpPr>
          <p:nvPr>
            <p:ph type="subTitle" idx="1"/>
          </p:nvPr>
        </p:nvSpPr>
        <p:spPr>
          <a:xfrm>
            <a:off x="1371600" y="3886200"/>
            <a:ext cx="6400800" cy="2590800"/>
          </a:xfrm>
        </p:spPr>
        <p:txBody>
          <a:bodyPr>
            <a:normAutofit/>
          </a:bodyPr>
          <a:lstStyle/>
          <a:p>
            <a:r>
              <a:rPr lang="en-US" dirty="0" smtClean="0">
                <a:solidFill>
                  <a:schemeClr val="tx1"/>
                </a:solidFill>
              </a:rPr>
              <a:t>WPATH Conference </a:t>
            </a:r>
          </a:p>
          <a:p>
            <a:r>
              <a:rPr lang="en-US" dirty="0" smtClean="0">
                <a:solidFill>
                  <a:schemeClr val="tx1"/>
                </a:solidFill>
              </a:rPr>
              <a:t>June 21, 2016</a:t>
            </a:r>
          </a:p>
          <a:p>
            <a:r>
              <a:rPr lang="en-US" sz="2800" smtClean="0">
                <a:solidFill>
                  <a:schemeClr val="tx1"/>
                </a:solidFill>
              </a:rPr>
              <a:t>Brynn Tannehill</a:t>
            </a:r>
            <a:endParaRPr lang="en-US" sz="2800" dirty="0" smtClean="0">
              <a:solidFill>
                <a:schemeClr val="tx1"/>
              </a:solidFill>
            </a:endParaRPr>
          </a:p>
        </p:txBody>
      </p:sp>
    </p:spTree>
    <p:extLst>
      <p:ext uri="{BB962C8B-B14F-4D97-AF65-F5344CB8AC3E}">
        <p14:creationId xmlns:p14="http://schemas.microsoft.com/office/powerpoint/2010/main" xmlns="" val="17250810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smtClean="0"/>
              <a:t>Anti-Transgender Bills</a:t>
            </a:r>
            <a:endParaRPr lang="en-US" dirty="0"/>
          </a:p>
        </p:txBody>
      </p:sp>
      <p:sp>
        <p:nvSpPr>
          <p:cNvPr id="3" name="Content Placeholder 2"/>
          <p:cNvSpPr>
            <a:spLocks noGrp="1"/>
          </p:cNvSpPr>
          <p:nvPr>
            <p:ph idx="1"/>
          </p:nvPr>
        </p:nvSpPr>
        <p:spPr>
          <a:xfrm>
            <a:off x="381000" y="1219200"/>
            <a:ext cx="8534400" cy="5486400"/>
          </a:xfrm>
        </p:spPr>
        <p:txBody>
          <a:bodyPr>
            <a:normAutofit fontScale="70000" lnSpcReduction="20000"/>
          </a:bodyPr>
          <a:lstStyle/>
          <a:p>
            <a:endParaRPr lang="en-US" sz="3500" dirty="0" smtClean="0"/>
          </a:p>
          <a:p>
            <a:r>
              <a:rPr lang="en-US" sz="3500" dirty="0" smtClean="0"/>
              <a:t>59 bills specifically targeting trans people so far this year</a:t>
            </a:r>
          </a:p>
          <a:p>
            <a:r>
              <a:rPr lang="en-US" sz="3500" dirty="0" smtClean="0"/>
              <a:t>Nullifying local non-discrimination ordinances</a:t>
            </a:r>
          </a:p>
          <a:p>
            <a:r>
              <a:rPr lang="en-US" sz="3500" dirty="0" smtClean="0"/>
              <a:t>“Religious freedom” bills allowing discrimination</a:t>
            </a:r>
          </a:p>
          <a:p>
            <a:r>
              <a:rPr lang="en-US" sz="3500" dirty="0" smtClean="0"/>
              <a:t>Targeting </a:t>
            </a:r>
            <a:r>
              <a:rPr lang="en-US" sz="3500" dirty="0"/>
              <a:t>transgender students in education and sports </a:t>
            </a:r>
            <a:r>
              <a:rPr lang="en-US" sz="3500" dirty="0" smtClean="0"/>
              <a:t>Limiting </a:t>
            </a:r>
            <a:r>
              <a:rPr lang="en-US" sz="3500" dirty="0"/>
              <a:t>access to gender-segregated public </a:t>
            </a:r>
            <a:r>
              <a:rPr lang="en-US" sz="3500" dirty="0" smtClean="0"/>
              <a:t>facilities</a:t>
            </a:r>
          </a:p>
          <a:p>
            <a:r>
              <a:rPr lang="en-US" sz="3500" dirty="0" smtClean="0"/>
              <a:t>Preventing </a:t>
            </a:r>
            <a:r>
              <a:rPr lang="en-US" sz="3500" dirty="0"/>
              <a:t>transgender people from amending their birth </a:t>
            </a:r>
            <a:r>
              <a:rPr lang="en-US" sz="3500" dirty="0" smtClean="0"/>
              <a:t>certificates Prohibiting </a:t>
            </a:r>
            <a:r>
              <a:rPr lang="en-US" sz="3500" dirty="0"/>
              <a:t>transition-related treatment for </a:t>
            </a:r>
            <a:r>
              <a:rPr lang="en-US" sz="3500" dirty="0" smtClean="0"/>
              <a:t>prisoners</a:t>
            </a:r>
          </a:p>
          <a:p>
            <a:r>
              <a:rPr lang="en-US" sz="3500" dirty="0"/>
              <a:t> Requiring transgender people to disclose their surgical history when obtaining a marriage </a:t>
            </a:r>
            <a:r>
              <a:rPr lang="en-US" sz="3500" dirty="0" smtClean="0"/>
              <a:t>license</a:t>
            </a:r>
          </a:p>
          <a:p>
            <a:r>
              <a:rPr lang="en-US" sz="3500" dirty="0"/>
              <a:t>Defining “sex” so as to exclude transgender people from state legal protections in employment and education </a:t>
            </a:r>
            <a:endParaRPr lang="en-US" sz="3500" dirty="0" smtClean="0"/>
          </a:p>
          <a:p>
            <a:endParaRPr lang="en-US" dirty="0"/>
          </a:p>
        </p:txBody>
      </p:sp>
    </p:spTree>
    <p:extLst>
      <p:ext uri="{BB962C8B-B14F-4D97-AF65-F5344CB8AC3E}">
        <p14:creationId xmlns:p14="http://schemas.microsoft.com/office/powerpoint/2010/main" xmlns="" val="20948687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1143000"/>
          </a:xfrm>
        </p:spPr>
        <p:txBody>
          <a:bodyPr>
            <a:normAutofit fontScale="90000"/>
          </a:bodyPr>
          <a:lstStyle/>
          <a:p>
            <a:r>
              <a:rPr lang="en-US" dirty="0" smtClean="0"/>
              <a:t>Use of Research by FRC as Justification </a:t>
            </a:r>
            <a:endParaRPr lang="en-US" dirty="0"/>
          </a:p>
        </p:txBody>
      </p:sp>
      <p:sp>
        <p:nvSpPr>
          <p:cNvPr id="3" name="Content Placeholder 2"/>
          <p:cNvSpPr>
            <a:spLocks noGrp="1"/>
          </p:cNvSpPr>
          <p:nvPr>
            <p:ph idx="1"/>
          </p:nvPr>
        </p:nvSpPr>
        <p:spPr>
          <a:xfrm>
            <a:off x="304800" y="2438400"/>
            <a:ext cx="8610600" cy="4267200"/>
          </a:xfrm>
        </p:spPr>
        <p:txBody>
          <a:bodyPr>
            <a:noAutofit/>
          </a:bodyPr>
          <a:lstStyle/>
          <a:p>
            <a:r>
              <a:rPr lang="en-US" sz="2100" dirty="0" smtClean="0"/>
              <a:t>Poor physical and mental health outcomes (</a:t>
            </a:r>
            <a:r>
              <a:rPr lang="en-US" sz="2100" dirty="0" err="1" smtClean="0"/>
              <a:t>Dhejne</a:t>
            </a:r>
            <a:r>
              <a:rPr lang="en-US" sz="2100" dirty="0" smtClean="0"/>
              <a:t> 2011, NTDS </a:t>
            </a:r>
            <a:r>
              <a:rPr lang="en-US" sz="2100" dirty="0" smtClean="0"/>
              <a:t>2011, </a:t>
            </a:r>
            <a:r>
              <a:rPr lang="en-US" sz="2100" dirty="0" err="1" smtClean="0"/>
              <a:t>Blosnich</a:t>
            </a:r>
            <a:r>
              <a:rPr lang="en-US" sz="2100" dirty="0" smtClean="0"/>
              <a:t> 2013)</a:t>
            </a:r>
            <a:endParaRPr lang="en-US" sz="2100" dirty="0" smtClean="0"/>
          </a:p>
          <a:p>
            <a:r>
              <a:rPr lang="en-US" sz="2100" dirty="0" smtClean="0"/>
              <a:t>Transgender people are sexual deviants (</a:t>
            </a:r>
            <a:r>
              <a:rPr lang="en-US" sz="2100" dirty="0" err="1" smtClean="0"/>
              <a:t>autogynephilic</a:t>
            </a:r>
            <a:r>
              <a:rPr lang="en-US" sz="2100" dirty="0" smtClean="0"/>
              <a:t> theory)(Blanchard 1985, 1987, 1991, Lawrence 2008, Bailey 2003)</a:t>
            </a:r>
          </a:p>
          <a:p>
            <a:r>
              <a:rPr lang="en-US" sz="2100" dirty="0" smtClean="0"/>
              <a:t>Transgender people are dangerous (Dreger 2008, Lawrence) </a:t>
            </a:r>
          </a:p>
          <a:p>
            <a:r>
              <a:rPr lang="en-US" sz="2100" dirty="0" smtClean="0"/>
              <a:t>Transition is a poor outcome that can and should be prevented with </a:t>
            </a:r>
            <a:r>
              <a:rPr lang="en-US" sz="2100" dirty="0" smtClean="0"/>
              <a:t>therapy (</a:t>
            </a:r>
            <a:r>
              <a:rPr lang="en-US" sz="2100" dirty="0" smtClean="0"/>
              <a:t>Blanchard 1979, </a:t>
            </a:r>
            <a:r>
              <a:rPr lang="en-US" sz="2100" dirty="0" err="1" smtClean="0"/>
              <a:t>Zucker</a:t>
            </a:r>
            <a:r>
              <a:rPr lang="en-US" sz="2100" dirty="0" smtClean="0"/>
              <a:t> and Bradley 1995, 2012)</a:t>
            </a:r>
          </a:p>
          <a:p>
            <a:r>
              <a:rPr lang="en-US" sz="2100" dirty="0" smtClean="0"/>
              <a:t>Most children will desist, and should be encouraged to do so through reparative therapy. (</a:t>
            </a:r>
            <a:r>
              <a:rPr lang="en-US" sz="2100" dirty="0" err="1" smtClean="0"/>
              <a:t>Zucker</a:t>
            </a:r>
            <a:r>
              <a:rPr lang="en-US" sz="2100" dirty="0" smtClean="0"/>
              <a:t> and Bradley)</a:t>
            </a:r>
          </a:p>
          <a:p>
            <a:r>
              <a:rPr lang="en-US" sz="2100" dirty="0" smtClean="0"/>
              <a:t>Affirming care is irresponsible and abusive (</a:t>
            </a:r>
            <a:r>
              <a:rPr lang="en-US" sz="2100" dirty="0" err="1" smtClean="0"/>
              <a:t>Zucker</a:t>
            </a:r>
            <a:r>
              <a:rPr lang="en-US" sz="2100" dirty="0" smtClean="0"/>
              <a:t> and Bradley, McHugh 2004)</a:t>
            </a:r>
            <a:endParaRPr lang="en-US" sz="2100" dirty="0"/>
          </a:p>
        </p:txBody>
      </p:sp>
      <p:sp>
        <p:nvSpPr>
          <p:cNvPr id="4" name="Title 1"/>
          <p:cNvSpPr txBox="1">
            <a:spLocks/>
          </p:cNvSpPr>
          <p:nvPr/>
        </p:nvSpPr>
        <p:spPr>
          <a:xfrm>
            <a:off x="0" y="1371600"/>
            <a:ext cx="9144000" cy="990600"/>
          </a:xfrm>
          <a:prstGeom prst="rect">
            <a:avLst/>
          </a:prstGeom>
          <a:solidFill>
            <a:schemeClr val="accent1">
              <a:lumMod val="60000"/>
              <a:lumOff val="40000"/>
            </a:schemeClr>
          </a:solidFill>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Overarching objective: promote reparative therapy, support laws designed to make transgender people desist</a:t>
            </a:r>
            <a:endParaRPr lang="en-US" b="1" dirty="0"/>
          </a:p>
        </p:txBody>
      </p:sp>
    </p:spTree>
    <p:extLst>
      <p:ext uri="{BB962C8B-B14F-4D97-AF65-F5344CB8AC3E}">
        <p14:creationId xmlns:p14="http://schemas.microsoft.com/office/powerpoint/2010/main" xmlns="" val="337168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Other (Non FRC) Talking Points</a:t>
            </a:r>
            <a:endParaRPr lang="en-US" dirty="0"/>
          </a:p>
        </p:txBody>
      </p:sp>
      <p:sp>
        <p:nvSpPr>
          <p:cNvPr id="3" name="Content Placeholder 2"/>
          <p:cNvSpPr>
            <a:spLocks noGrp="1"/>
          </p:cNvSpPr>
          <p:nvPr>
            <p:ph idx="1"/>
          </p:nvPr>
        </p:nvSpPr>
        <p:spPr>
          <a:xfrm>
            <a:off x="495300" y="2133600"/>
            <a:ext cx="8229600" cy="4525963"/>
          </a:xfrm>
        </p:spPr>
        <p:txBody>
          <a:bodyPr>
            <a:normAutofit fontScale="92500"/>
          </a:bodyPr>
          <a:lstStyle/>
          <a:p>
            <a:r>
              <a:rPr lang="en-US" dirty="0" smtClean="0"/>
              <a:t>20% Transgender people regret transition (Guardian 2004)</a:t>
            </a:r>
          </a:p>
          <a:p>
            <a:r>
              <a:rPr lang="en-US" dirty="0" smtClean="0"/>
              <a:t>Access to affirming care will increase suicide rates (</a:t>
            </a:r>
            <a:r>
              <a:rPr lang="en-US" dirty="0" err="1" smtClean="0"/>
              <a:t>Dhejne</a:t>
            </a:r>
            <a:r>
              <a:rPr lang="en-US" dirty="0" smtClean="0"/>
              <a:t>, </a:t>
            </a:r>
            <a:r>
              <a:rPr lang="en-US" dirty="0" err="1" smtClean="0"/>
              <a:t>Zucker</a:t>
            </a:r>
            <a:r>
              <a:rPr lang="en-US" dirty="0" smtClean="0"/>
              <a:t>, </a:t>
            </a:r>
            <a:r>
              <a:rPr lang="en-US" dirty="0" err="1" smtClean="0"/>
              <a:t>Soh</a:t>
            </a:r>
            <a:r>
              <a:rPr lang="en-US" dirty="0" smtClean="0"/>
              <a:t>)</a:t>
            </a:r>
          </a:p>
          <a:p>
            <a:r>
              <a:rPr lang="en-US" dirty="0" smtClean="0"/>
              <a:t>Transgender people suffer from a higher rate of co-morbidities (</a:t>
            </a:r>
            <a:r>
              <a:rPr lang="en-US" dirty="0" err="1" smtClean="0"/>
              <a:t>Dhejne</a:t>
            </a:r>
            <a:r>
              <a:rPr lang="en-US" dirty="0" smtClean="0"/>
              <a:t>, </a:t>
            </a:r>
            <a:r>
              <a:rPr lang="en-US" dirty="0" err="1" smtClean="0"/>
              <a:t>Meybodi</a:t>
            </a:r>
            <a:r>
              <a:rPr lang="en-US" dirty="0" smtClean="0"/>
              <a:t> 2014, Levine 2009)</a:t>
            </a:r>
          </a:p>
          <a:p>
            <a:r>
              <a:rPr lang="en-US" dirty="0" smtClean="0"/>
              <a:t>Transgender people are more likely to suffer poverty, HIV/AIDS, drug use. (NTDS, WHO 2015)</a:t>
            </a:r>
          </a:p>
          <a:p>
            <a:r>
              <a:rPr lang="en-US" dirty="0" smtClean="0"/>
              <a:t>No biological origins (</a:t>
            </a:r>
            <a:r>
              <a:rPr lang="en-US" dirty="0" err="1" smtClean="0"/>
              <a:t>Ujike</a:t>
            </a:r>
            <a:r>
              <a:rPr lang="en-US" dirty="0" smtClean="0"/>
              <a:t> 2009, Lombardo 2013, </a:t>
            </a:r>
            <a:r>
              <a:rPr lang="en-US" dirty="0" err="1" smtClean="0"/>
              <a:t>Manzouri</a:t>
            </a:r>
            <a:r>
              <a:rPr lang="en-US" dirty="0" smtClean="0"/>
              <a:t> 2015)</a:t>
            </a:r>
            <a:endParaRPr lang="en-US" dirty="0"/>
          </a:p>
        </p:txBody>
      </p:sp>
      <p:sp>
        <p:nvSpPr>
          <p:cNvPr id="4" name="Title 1"/>
          <p:cNvSpPr txBox="1">
            <a:spLocks/>
          </p:cNvSpPr>
          <p:nvPr/>
        </p:nvSpPr>
        <p:spPr>
          <a:xfrm>
            <a:off x="0" y="1066800"/>
            <a:ext cx="9144000" cy="990600"/>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smtClean="0"/>
              <a:t>Overarching objective: support narrative transgender people are better off if being “not trans” via reparative therapy, societal opprobrium</a:t>
            </a:r>
            <a:endParaRPr lang="en-US" sz="2300" b="1" dirty="0"/>
          </a:p>
        </p:txBody>
      </p:sp>
    </p:spTree>
    <p:extLst>
      <p:ext uri="{BB962C8B-B14F-4D97-AF65-F5344CB8AC3E}">
        <p14:creationId xmlns:p14="http://schemas.microsoft.com/office/powerpoint/2010/main" xmlns="" val="54570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909" y="0"/>
            <a:ext cx="8229600" cy="1143000"/>
          </a:xfrm>
        </p:spPr>
        <p:txBody>
          <a:bodyPr/>
          <a:lstStyle/>
          <a:p>
            <a:r>
              <a:rPr lang="en-US" dirty="0" smtClean="0"/>
              <a:t>How Research is Misused</a:t>
            </a:r>
            <a:endParaRPr lang="en-US" dirty="0"/>
          </a:p>
        </p:txBody>
      </p:sp>
      <p:sp>
        <p:nvSpPr>
          <p:cNvPr id="3" name="Content Placeholder 2"/>
          <p:cNvSpPr>
            <a:spLocks noGrp="1"/>
          </p:cNvSpPr>
          <p:nvPr>
            <p:ph idx="1"/>
          </p:nvPr>
        </p:nvSpPr>
        <p:spPr>
          <a:xfrm>
            <a:off x="457200" y="2027237"/>
            <a:ext cx="8229600" cy="4525963"/>
          </a:xfrm>
        </p:spPr>
        <p:txBody>
          <a:bodyPr>
            <a:normAutofit fontScale="85000" lnSpcReduction="20000"/>
          </a:bodyPr>
          <a:lstStyle/>
          <a:p>
            <a:r>
              <a:rPr lang="en-US" dirty="0" smtClean="0"/>
              <a:t>Suggesting that being transgender is “curable,” regardless of age.</a:t>
            </a:r>
          </a:p>
          <a:p>
            <a:pPr lvl="1"/>
            <a:r>
              <a:rPr lang="en-US" dirty="0" smtClean="0"/>
              <a:t>Some WPATH members have supported this in interviews with right wing media (</a:t>
            </a:r>
            <a:r>
              <a:rPr lang="en-US" dirty="0" err="1" smtClean="0"/>
              <a:t>Zucker</a:t>
            </a:r>
            <a:r>
              <a:rPr lang="en-US" dirty="0" smtClean="0"/>
              <a:t> 2012)</a:t>
            </a:r>
          </a:p>
          <a:p>
            <a:r>
              <a:rPr lang="en-US" dirty="0" smtClean="0"/>
              <a:t>Suggesting that poor outcomes are due to being transgender in and of itself, rather than stigma / discrimination</a:t>
            </a:r>
          </a:p>
          <a:p>
            <a:r>
              <a:rPr lang="en-US" dirty="0" smtClean="0"/>
              <a:t>Misrepresenting methodologies and findings (</a:t>
            </a:r>
            <a:r>
              <a:rPr lang="en-US" dirty="0" err="1" smtClean="0"/>
              <a:t>Dhejne</a:t>
            </a:r>
            <a:r>
              <a:rPr lang="en-US" dirty="0" smtClean="0"/>
              <a:t>, </a:t>
            </a:r>
            <a:r>
              <a:rPr lang="en-US" dirty="0" err="1" smtClean="0"/>
              <a:t>Ujike</a:t>
            </a:r>
            <a:r>
              <a:rPr lang="en-US" dirty="0" smtClean="0"/>
              <a:t>)</a:t>
            </a:r>
          </a:p>
          <a:p>
            <a:r>
              <a:rPr lang="en-US" dirty="0" smtClean="0"/>
              <a:t>Pulling quotes out of context to misrepresent study findings (SOC 7, AMA Res 122)</a:t>
            </a:r>
          </a:p>
          <a:p>
            <a:r>
              <a:rPr lang="en-US" dirty="0" smtClean="0"/>
              <a:t>Citation of biased, disreputable source (McHugh, 2004, 2015)</a:t>
            </a:r>
          </a:p>
        </p:txBody>
      </p:sp>
      <p:sp>
        <p:nvSpPr>
          <p:cNvPr id="4" name="Title 1"/>
          <p:cNvSpPr txBox="1">
            <a:spLocks/>
          </p:cNvSpPr>
          <p:nvPr/>
        </p:nvSpPr>
        <p:spPr>
          <a:xfrm>
            <a:off x="0" y="914400"/>
            <a:ext cx="9144000" cy="990600"/>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smtClean="0"/>
              <a:t>Overarching objective: support narrative transgender people are better off if being “not trans” via reparative therapy, societal opprobrium</a:t>
            </a:r>
            <a:endParaRPr lang="en-US" sz="2300" b="1" dirty="0"/>
          </a:p>
        </p:txBody>
      </p:sp>
    </p:spTree>
    <p:extLst>
      <p:ext uri="{BB962C8B-B14F-4D97-AF65-F5344CB8AC3E}">
        <p14:creationId xmlns:p14="http://schemas.microsoft.com/office/powerpoint/2010/main" xmlns="" val="2024685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Politicians are Misusing Research</a:t>
            </a:r>
            <a:endParaRPr lang="en-US" dirty="0"/>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069" t="6897" r="3368" b="6845"/>
          <a:stretch/>
        </p:blipFill>
        <p:spPr bwMode="auto">
          <a:xfrm>
            <a:off x="1219200" y="1451556"/>
            <a:ext cx="7086600" cy="38824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itle 1"/>
          <p:cNvSpPr txBox="1">
            <a:spLocks/>
          </p:cNvSpPr>
          <p:nvPr/>
        </p:nvSpPr>
        <p:spPr>
          <a:xfrm>
            <a:off x="113212" y="5181600"/>
            <a:ext cx="8915400" cy="1371600"/>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a:t>“Now this administration says, ‘We’re going to have the V.A. do sex change operations.’ Really?!” </a:t>
            </a:r>
            <a:r>
              <a:rPr lang="en-US" i="1" dirty="0" smtClean="0"/>
              <a:t>Do </a:t>
            </a:r>
            <a:r>
              <a:rPr lang="en-US" i="1" dirty="0"/>
              <a:t>we not have enough veterans committing suicide without you </a:t>
            </a:r>
            <a:r>
              <a:rPr lang="en-US" b="1" i="1" dirty="0"/>
              <a:t>increasing that 20 times</a:t>
            </a:r>
            <a:r>
              <a:rPr lang="en-US" i="1" dirty="0" smtClean="0"/>
              <a:t>?”</a:t>
            </a:r>
            <a:r>
              <a:rPr lang="en-US" dirty="0" smtClean="0"/>
              <a:t> - US Rep. Louie </a:t>
            </a:r>
            <a:r>
              <a:rPr lang="en-US" dirty="0" err="1" smtClean="0"/>
              <a:t>Gohmert</a:t>
            </a:r>
            <a:r>
              <a:rPr lang="en-US" dirty="0" smtClean="0"/>
              <a:t>, June 10 2016</a:t>
            </a:r>
            <a:endParaRPr lang="en-US" b="1" dirty="0"/>
          </a:p>
        </p:txBody>
      </p:sp>
    </p:spTree>
    <p:extLst>
      <p:ext uri="{BB962C8B-B14F-4D97-AF65-F5344CB8AC3E}">
        <p14:creationId xmlns:p14="http://schemas.microsoft.com/office/powerpoint/2010/main" xmlns="" val="386595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Politicians Misusing Research (Cont’d)</a:t>
            </a:r>
            <a:endParaRPr lang="en-US" dirty="0"/>
          </a:p>
        </p:txBody>
      </p:sp>
      <p:sp>
        <p:nvSpPr>
          <p:cNvPr id="4" name="Title 1"/>
          <p:cNvSpPr txBox="1">
            <a:spLocks/>
          </p:cNvSpPr>
          <p:nvPr/>
        </p:nvSpPr>
        <p:spPr>
          <a:xfrm>
            <a:off x="228600" y="5486400"/>
            <a:ext cx="8915400" cy="1371600"/>
          </a:xfrm>
          <a:prstGeom prst="rect">
            <a:avLst/>
          </a:prstGeom>
        </p:spPr>
        <p:txBody>
          <a:bodyPr vert="horz" lIns="91440" tIns="45720" rIns="91440" bIns="45720"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t>“We’ve also seen that in a lot of cases the people who identify themselves as the opposite gender of their biological sex, they also spontaneously decide that they no longer consider themselves transgender, and that happens with great frequency.” </a:t>
            </a:r>
            <a:r>
              <a:rPr lang="en-US" dirty="0" smtClean="0"/>
              <a:t>– SD Senator Brock Greenfield in support of HB1008 banning transgender students from public accommodations</a:t>
            </a:r>
            <a:endParaRPr lang="en-US" b="1"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xmlns="" val="0"/>
              </a:ext>
            </a:extLst>
          </a:blip>
          <a:srcRect l="1199" t="2063" r="1359" b="8608"/>
          <a:stretch/>
        </p:blipFill>
        <p:spPr>
          <a:xfrm>
            <a:off x="609600" y="1371600"/>
            <a:ext cx="7955281" cy="4101738"/>
          </a:xfrm>
          <a:prstGeom prst="rect">
            <a:avLst/>
          </a:prstGeom>
        </p:spPr>
      </p:pic>
    </p:spTree>
    <p:extLst>
      <p:ext uri="{BB962C8B-B14F-4D97-AF65-F5344CB8AC3E}">
        <p14:creationId xmlns:p14="http://schemas.microsoft.com/office/powerpoint/2010/main" xmlns="" val="386973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417"/>
            <a:ext cx="8229600" cy="1143000"/>
          </a:xfrm>
        </p:spPr>
        <p:txBody>
          <a:bodyPr>
            <a:normAutofit fontScale="90000"/>
          </a:bodyPr>
          <a:lstStyle/>
          <a:p>
            <a:r>
              <a:rPr lang="en-US" dirty="0" smtClean="0"/>
              <a:t>Misuse by Religious Based Providers</a:t>
            </a:r>
            <a:endParaRPr lang="en-US" dirty="0"/>
          </a:p>
        </p:txBody>
      </p:sp>
      <p:sp>
        <p:nvSpPr>
          <p:cNvPr id="3" name="Content Placeholder 2"/>
          <p:cNvSpPr>
            <a:spLocks noGrp="1"/>
          </p:cNvSpPr>
          <p:nvPr>
            <p:ph idx="1"/>
          </p:nvPr>
        </p:nvSpPr>
        <p:spPr>
          <a:xfrm>
            <a:off x="457200" y="2179637"/>
            <a:ext cx="8229600" cy="4525963"/>
          </a:xfrm>
        </p:spPr>
        <p:txBody>
          <a:bodyPr>
            <a:normAutofit/>
          </a:bodyPr>
          <a:lstStyle/>
          <a:p>
            <a:r>
              <a:rPr lang="en-US" dirty="0" smtClean="0"/>
              <a:t>American College of Pediatrics, Christian Medical and Dental Association</a:t>
            </a:r>
            <a:endParaRPr lang="en-US" dirty="0"/>
          </a:p>
          <a:p>
            <a:r>
              <a:rPr lang="en-US" dirty="0" smtClean="0"/>
              <a:t>Cite “desistance” (</a:t>
            </a:r>
            <a:r>
              <a:rPr lang="en-US" dirty="0" err="1" smtClean="0"/>
              <a:t>Zucker</a:t>
            </a:r>
            <a:r>
              <a:rPr lang="en-US" dirty="0" smtClean="0"/>
              <a:t> and Bradley)</a:t>
            </a:r>
          </a:p>
          <a:p>
            <a:r>
              <a:rPr lang="en-US" dirty="0" smtClean="0"/>
              <a:t>Misstate effects of  Lupron (</a:t>
            </a:r>
            <a:r>
              <a:rPr lang="en-US" dirty="0" err="1" smtClean="0"/>
              <a:t>Hembree</a:t>
            </a:r>
            <a:r>
              <a:rPr lang="en-US" dirty="0" smtClean="0"/>
              <a:t>, 2009)</a:t>
            </a:r>
          </a:p>
          <a:p>
            <a:r>
              <a:rPr lang="en-US" dirty="0" smtClean="0"/>
              <a:t> Over-state risks of HRT (Olson-Kennedy 2015, Moore, 2003)</a:t>
            </a:r>
          </a:p>
          <a:p>
            <a:r>
              <a:rPr lang="en-US" dirty="0" smtClean="0"/>
              <a:t>Assert that affirming care results in </a:t>
            </a:r>
            <a:r>
              <a:rPr lang="en-US" dirty="0"/>
              <a:t>worse outcomes (</a:t>
            </a:r>
            <a:r>
              <a:rPr lang="en-US" dirty="0" err="1"/>
              <a:t>Köhler</a:t>
            </a:r>
            <a:r>
              <a:rPr lang="en-US" dirty="0"/>
              <a:t> </a:t>
            </a:r>
            <a:r>
              <a:rPr lang="en-US" dirty="0" smtClean="0"/>
              <a:t>2012, McHugh 2004, McHugh 2014)</a:t>
            </a:r>
            <a:endParaRPr lang="en-US" dirty="0"/>
          </a:p>
          <a:p>
            <a:endParaRPr lang="en-US" dirty="0"/>
          </a:p>
        </p:txBody>
      </p:sp>
      <p:sp>
        <p:nvSpPr>
          <p:cNvPr id="4" name="Title 1"/>
          <p:cNvSpPr txBox="1">
            <a:spLocks/>
          </p:cNvSpPr>
          <p:nvPr/>
        </p:nvSpPr>
        <p:spPr>
          <a:xfrm>
            <a:off x="0" y="1219200"/>
            <a:ext cx="9144000" cy="990600"/>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smtClean="0"/>
              <a:t>An increasing number of religiously motivated organizations masquerading as medical, dental, or mental health organizations are misusing research to oppose affirming care</a:t>
            </a:r>
            <a:endParaRPr lang="en-US" sz="2300" b="1" dirty="0"/>
          </a:p>
        </p:txBody>
      </p:sp>
    </p:spTree>
    <p:extLst>
      <p:ext uri="{BB962C8B-B14F-4D97-AF65-F5344CB8AC3E}">
        <p14:creationId xmlns:p14="http://schemas.microsoft.com/office/powerpoint/2010/main" xmlns="" val="1724316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417"/>
            <a:ext cx="8229600" cy="1143000"/>
          </a:xfrm>
        </p:spPr>
        <p:txBody>
          <a:bodyPr>
            <a:normAutofit fontScale="90000"/>
          </a:bodyPr>
          <a:lstStyle/>
          <a:p>
            <a:r>
              <a:rPr lang="en-US" dirty="0" smtClean="0"/>
              <a:t>Misuse of Research in Government</a:t>
            </a:r>
            <a:endParaRPr lang="en-US" dirty="0"/>
          </a:p>
        </p:txBody>
      </p:sp>
      <p:sp>
        <p:nvSpPr>
          <p:cNvPr id="3" name="Content Placeholder 2"/>
          <p:cNvSpPr>
            <a:spLocks noGrp="1"/>
          </p:cNvSpPr>
          <p:nvPr>
            <p:ph idx="1"/>
          </p:nvPr>
        </p:nvSpPr>
        <p:spPr>
          <a:xfrm>
            <a:off x="457200" y="2209800"/>
            <a:ext cx="8229600" cy="4525963"/>
          </a:xfrm>
        </p:spPr>
        <p:txBody>
          <a:bodyPr>
            <a:normAutofit fontScale="92500" lnSpcReduction="20000"/>
          </a:bodyPr>
          <a:lstStyle/>
          <a:p>
            <a:r>
              <a:rPr lang="en-US" dirty="0" smtClean="0"/>
              <a:t>Misleading </a:t>
            </a:r>
            <a:r>
              <a:rPr lang="en-US" dirty="0"/>
              <a:t>conclusions from studies that show more benefit than </a:t>
            </a:r>
            <a:r>
              <a:rPr lang="en-US" dirty="0" smtClean="0"/>
              <a:t>harm</a:t>
            </a:r>
            <a:endParaRPr lang="en-US" dirty="0"/>
          </a:p>
          <a:p>
            <a:r>
              <a:rPr lang="en-US" dirty="0" smtClean="0"/>
              <a:t>Misleading </a:t>
            </a:r>
            <a:r>
              <a:rPr lang="en-US" dirty="0"/>
              <a:t>redaction of supportive statements from WPATH, APA, APA, AMA, etc.</a:t>
            </a:r>
          </a:p>
          <a:p>
            <a:r>
              <a:rPr lang="en-US" dirty="0" smtClean="0"/>
              <a:t>The </a:t>
            </a:r>
            <a:r>
              <a:rPr lang="en-US" dirty="0"/>
              <a:t>"Trans-Ban Paradox" --circular logic that excludes both care and research</a:t>
            </a:r>
          </a:p>
          <a:p>
            <a:r>
              <a:rPr lang="en-US" dirty="0" smtClean="0"/>
              <a:t>The </a:t>
            </a:r>
            <a:r>
              <a:rPr lang="en-US" dirty="0"/>
              <a:t>"Bring Me the Broom Corollary" --impossible barriers to policy reform</a:t>
            </a:r>
          </a:p>
          <a:p>
            <a:r>
              <a:rPr lang="en-US" dirty="0" smtClean="0"/>
              <a:t>Concern </a:t>
            </a:r>
            <a:r>
              <a:rPr lang="en-US" dirty="0"/>
              <a:t>Trolling" --associating denied care with "scientific rigor" and "respectful involvement"</a:t>
            </a:r>
          </a:p>
          <a:p>
            <a:r>
              <a:rPr lang="en-US" dirty="0" smtClean="0"/>
              <a:t>Involuntary </a:t>
            </a:r>
            <a:r>
              <a:rPr lang="en-US" dirty="0"/>
              <a:t>human research --proposed as prerequisite to medical care access</a:t>
            </a:r>
          </a:p>
          <a:p>
            <a:endParaRPr lang="en-US" dirty="0"/>
          </a:p>
        </p:txBody>
      </p:sp>
      <p:sp>
        <p:nvSpPr>
          <p:cNvPr id="4" name="Title 1"/>
          <p:cNvSpPr txBox="1">
            <a:spLocks/>
          </p:cNvSpPr>
          <p:nvPr/>
        </p:nvSpPr>
        <p:spPr>
          <a:xfrm>
            <a:off x="0" y="1143000"/>
            <a:ext cx="9144000" cy="990600"/>
          </a:xfrm>
          <a:prstGeom prst="rect">
            <a:avLst/>
          </a:prstGeom>
          <a:solidFill>
            <a:schemeClr val="accent1">
              <a:lumMod val="60000"/>
              <a:lumOff val="40000"/>
            </a:schemeClr>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smtClean="0"/>
              <a:t>The recent HHS decision to leave Medicare policy as is, excluding (and potentially reducing) medical coverage for transgender seniors and disabled people suffered a number of serious flaws</a:t>
            </a:r>
            <a:endParaRPr lang="en-US" sz="2300" b="1" dirty="0"/>
          </a:p>
        </p:txBody>
      </p:sp>
    </p:spTree>
    <p:extLst>
      <p:ext uri="{BB962C8B-B14F-4D97-AF65-F5344CB8AC3E}">
        <p14:creationId xmlns:p14="http://schemas.microsoft.com/office/powerpoint/2010/main" xmlns="" val="600210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WPATH in the Media</a:t>
            </a:r>
            <a:endParaRPr lang="en-US" dirty="0"/>
          </a:p>
        </p:txBody>
      </p:sp>
      <p:sp>
        <p:nvSpPr>
          <p:cNvPr id="3" name="Content Placeholder 2"/>
          <p:cNvSpPr>
            <a:spLocks noGrp="1"/>
          </p:cNvSpPr>
          <p:nvPr>
            <p:ph idx="1"/>
          </p:nvPr>
        </p:nvSpPr>
        <p:spPr>
          <a:xfrm>
            <a:off x="457200" y="2148840"/>
            <a:ext cx="8229600" cy="4709160"/>
          </a:xfrm>
        </p:spPr>
        <p:txBody>
          <a:bodyPr>
            <a:normAutofit fontScale="92500" lnSpcReduction="20000"/>
          </a:bodyPr>
          <a:lstStyle/>
          <a:p>
            <a:r>
              <a:rPr lang="en-US" b="1" dirty="0" smtClean="0"/>
              <a:t>Rebuttals:</a:t>
            </a:r>
          </a:p>
          <a:p>
            <a:pPr lvl="1"/>
            <a:r>
              <a:rPr lang="en-US" dirty="0" err="1" smtClean="0"/>
              <a:t>Dhejne</a:t>
            </a:r>
            <a:r>
              <a:rPr lang="en-US" dirty="0" smtClean="0"/>
              <a:t> in the </a:t>
            </a:r>
            <a:r>
              <a:rPr lang="en-US" dirty="0" err="1" smtClean="0"/>
              <a:t>TransAdvocate</a:t>
            </a:r>
            <a:r>
              <a:rPr lang="en-US" dirty="0" smtClean="0"/>
              <a:t> called use of her work to advocate non-affirming care “unethical.”</a:t>
            </a:r>
          </a:p>
          <a:p>
            <a:pPr lvl="1"/>
            <a:r>
              <a:rPr lang="en-US" dirty="0" err="1" smtClean="0"/>
              <a:t>Karasic</a:t>
            </a:r>
            <a:r>
              <a:rPr lang="en-US" dirty="0" smtClean="0"/>
              <a:t> letter to the editor after McHugh WSJ article</a:t>
            </a:r>
          </a:p>
          <a:p>
            <a:r>
              <a:rPr lang="en-US" b="1" dirty="0" smtClean="0"/>
              <a:t>Affirmations:</a:t>
            </a:r>
          </a:p>
          <a:p>
            <a:pPr lvl="1"/>
            <a:r>
              <a:rPr lang="en-US" dirty="0" err="1" smtClean="0"/>
              <a:t>Zucker</a:t>
            </a:r>
            <a:r>
              <a:rPr lang="en-US" dirty="0" smtClean="0"/>
              <a:t> @ </a:t>
            </a:r>
            <a:r>
              <a:rPr lang="en-US" dirty="0" err="1" smtClean="0"/>
              <a:t>lifesitenews</a:t>
            </a:r>
            <a:r>
              <a:rPr lang="en-US" dirty="0" smtClean="0"/>
              <a:t>: </a:t>
            </a:r>
            <a:r>
              <a:rPr lang="en-US" i="1" dirty="0" smtClean="0"/>
              <a:t>“</a:t>
            </a:r>
            <a:r>
              <a:rPr lang="en-US" i="1" dirty="0" smtClean="0"/>
              <a:t>But there are some people where the symptoms can be lessened through therapy or treatment, and for some people, it goes away completely, either through treatment and medication, or on its own</a:t>
            </a:r>
            <a:r>
              <a:rPr lang="en-US" i="1" dirty="0" smtClean="0"/>
              <a:t>. I </a:t>
            </a:r>
            <a:r>
              <a:rPr lang="en-US" i="1" dirty="0" smtClean="0"/>
              <a:t>think it’s the same thing with gender </a:t>
            </a:r>
            <a:r>
              <a:rPr lang="en-US" i="1" dirty="0" err="1" smtClean="0"/>
              <a:t>dysphoria</a:t>
            </a:r>
            <a:r>
              <a:rPr lang="en-US" i="1" dirty="0" smtClean="0"/>
              <a:t>.</a:t>
            </a:r>
            <a:r>
              <a:rPr lang="en-US" i="1" dirty="0" smtClean="0"/>
              <a:t> For </a:t>
            </a:r>
            <a:r>
              <a:rPr lang="en-US" i="1" dirty="0" smtClean="0"/>
              <a:t>some people, it’s a lifelong condition, and there are some people for whom it comes and goes, or goes away </a:t>
            </a:r>
            <a:r>
              <a:rPr lang="en-US" i="1" dirty="0" smtClean="0"/>
              <a:t>completely. </a:t>
            </a:r>
            <a:r>
              <a:rPr lang="en-US" i="1" dirty="0" smtClean="0"/>
              <a:t>I </a:t>
            </a:r>
            <a:r>
              <a:rPr lang="en-US" i="1" dirty="0"/>
              <a:t>don’t think that gender dysphoria is something that is only going to respond to biomedical treatment</a:t>
            </a:r>
            <a:r>
              <a:rPr lang="en-US" i="1" dirty="0" smtClean="0"/>
              <a:t>.”</a:t>
            </a:r>
            <a:r>
              <a:rPr lang="en-US" i="1" dirty="0"/>
              <a:t> </a:t>
            </a:r>
            <a:endParaRPr lang="en-US" i="1" dirty="0" smtClean="0"/>
          </a:p>
          <a:p>
            <a:r>
              <a:rPr lang="en-US" dirty="0" smtClean="0"/>
              <a:t>You have options to prevent / mitigate </a:t>
            </a:r>
            <a:r>
              <a:rPr lang="en-US" dirty="0" err="1" smtClean="0"/>
              <a:t>mis</a:t>
            </a:r>
            <a:r>
              <a:rPr lang="en-US" dirty="0" smtClean="0"/>
              <a:t>-</a:t>
            </a:r>
            <a:r>
              <a:rPr lang="en-US" dirty="0" smtClean="0"/>
              <a:t>use</a:t>
            </a:r>
            <a:endParaRPr lang="en-US" dirty="0"/>
          </a:p>
        </p:txBody>
      </p:sp>
      <p:sp>
        <p:nvSpPr>
          <p:cNvPr id="4" name="Title 1"/>
          <p:cNvSpPr txBox="1">
            <a:spLocks/>
          </p:cNvSpPr>
          <p:nvPr/>
        </p:nvSpPr>
        <p:spPr>
          <a:xfrm>
            <a:off x="0" y="1143000"/>
            <a:ext cx="9144000" cy="990600"/>
          </a:xfrm>
          <a:prstGeom prst="rect">
            <a:avLst/>
          </a:prstGeom>
          <a:solidFill>
            <a:schemeClr val="accent1">
              <a:lumMod val="60000"/>
              <a:lumOff val="40000"/>
            </a:schemeClr>
          </a:solidFill>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300" b="1" dirty="0" smtClean="0"/>
              <a:t>Some WPATH members have rebutted the use of science to support non-affirming care and discrimination. Others have given conservative media quotes to support positions in line with the FRC </a:t>
            </a:r>
            <a:endParaRPr lang="en-US" sz="2300" b="1" dirty="0"/>
          </a:p>
        </p:txBody>
      </p:sp>
    </p:spTree>
    <p:extLst>
      <p:ext uri="{BB962C8B-B14F-4D97-AF65-F5344CB8AC3E}">
        <p14:creationId xmlns:p14="http://schemas.microsoft.com/office/powerpoint/2010/main" xmlns="" val="773802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Change “International </a:t>
            </a:r>
            <a:r>
              <a:rPr lang="en-US" dirty="0"/>
              <a:t>Journal of </a:t>
            </a:r>
            <a:r>
              <a:rPr lang="en-US" dirty="0" smtClean="0"/>
              <a:t>Transgenderism” </a:t>
            </a:r>
            <a:r>
              <a:rPr lang="en-US" dirty="0"/>
              <a:t>to </a:t>
            </a:r>
            <a:r>
              <a:rPr lang="en-US" dirty="0" smtClean="0"/>
              <a:t>“International Journal of </a:t>
            </a:r>
            <a:r>
              <a:rPr lang="en-US" dirty="0"/>
              <a:t>Transgender </a:t>
            </a:r>
            <a:r>
              <a:rPr lang="en-US" dirty="0" smtClean="0"/>
              <a:t>Health”</a:t>
            </a:r>
          </a:p>
          <a:p>
            <a:r>
              <a:rPr lang="en-US" dirty="0" smtClean="0"/>
              <a:t>Avoid </a:t>
            </a:r>
            <a:r>
              <a:rPr lang="en-US" dirty="0" err="1"/>
              <a:t>misgendering</a:t>
            </a:r>
            <a:r>
              <a:rPr lang="en-US" dirty="0"/>
              <a:t> language in publications, </a:t>
            </a:r>
            <a:r>
              <a:rPr lang="en-US" dirty="0" smtClean="0"/>
              <a:t>which predisposes </a:t>
            </a:r>
            <a:r>
              <a:rPr lang="en-US" dirty="0"/>
              <a:t>anti-trans interpretation of research </a:t>
            </a:r>
            <a:r>
              <a:rPr lang="en-US" dirty="0" smtClean="0"/>
              <a:t>results</a:t>
            </a:r>
          </a:p>
          <a:p>
            <a:r>
              <a:rPr lang="en-US" dirty="0" smtClean="0"/>
              <a:t>WPATH issue a statement opposing the misuses outlined, much as it did McHugh in the WSJ in 2014 </a:t>
            </a:r>
          </a:p>
          <a:p>
            <a:r>
              <a:rPr lang="en-US" dirty="0" smtClean="0"/>
              <a:t>Establish a committee to set standards for ethical research and its use</a:t>
            </a:r>
          </a:p>
          <a:p>
            <a:r>
              <a:rPr lang="en-US" dirty="0" smtClean="0"/>
              <a:t>Include a new chapter in the next SOC on standards </a:t>
            </a:r>
            <a:r>
              <a:rPr lang="en-US" dirty="0"/>
              <a:t>of ethical research on trans</a:t>
            </a:r>
            <a:br>
              <a:rPr lang="en-US" dirty="0"/>
            </a:br>
            <a:r>
              <a:rPr lang="en-US" dirty="0"/>
              <a:t>populations</a:t>
            </a:r>
          </a:p>
        </p:txBody>
      </p:sp>
    </p:spTree>
    <p:extLst>
      <p:ext uri="{BB962C8B-B14F-4D97-AF65-F5344CB8AC3E}">
        <p14:creationId xmlns:p14="http://schemas.microsoft.com/office/powerpoint/2010/main" xmlns="" val="2440356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457200" y="1295400"/>
            <a:ext cx="4343400" cy="4525963"/>
          </a:xfrm>
        </p:spPr>
        <p:txBody>
          <a:bodyPr>
            <a:normAutofit fontScale="77500" lnSpcReduction="20000"/>
          </a:bodyPr>
          <a:lstStyle/>
          <a:p>
            <a:pPr marL="0" indent="0">
              <a:buNone/>
            </a:pPr>
            <a:r>
              <a:rPr lang="en-US" b="1" dirty="0" smtClean="0"/>
              <a:t>Brynn Tannehill</a:t>
            </a:r>
          </a:p>
          <a:p>
            <a:r>
              <a:rPr lang="en-US" dirty="0" smtClean="0"/>
              <a:t>B.S. US Naval Academy</a:t>
            </a:r>
          </a:p>
          <a:p>
            <a:r>
              <a:rPr lang="en-US" dirty="0" smtClean="0"/>
              <a:t>M.S. Air Force Institute of Technology in Operations Research </a:t>
            </a:r>
          </a:p>
          <a:p>
            <a:r>
              <a:rPr lang="en-US" dirty="0" smtClean="0"/>
              <a:t>10 years in defense industry as operations research analyst</a:t>
            </a:r>
          </a:p>
          <a:p>
            <a:r>
              <a:rPr lang="en-US" dirty="0" smtClean="0"/>
              <a:t>US DoD transgender military policy</a:t>
            </a:r>
          </a:p>
          <a:p>
            <a:r>
              <a:rPr lang="en-US" dirty="0" smtClean="0"/>
              <a:t>200+ published media articles (Advocate, Salon, USA Today, Huffington Post)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8700" y="1676400"/>
            <a:ext cx="4114800" cy="4114800"/>
          </a:xfrm>
          <a:prstGeom prst="rect">
            <a:avLst/>
          </a:prstGeom>
        </p:spPr>
      </p:pic>
    </p:spTree>
    <p:extLst>
      <p:ext uri="{BB962C8B-B14F-4D97-AF65-F5344CB8AC3E}">
        <p14:creationId xmlns:p14="http://schemas.microsoft.com/office/powerpoint/2010/main" xmlns="" val="2810298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08037"/>
            <a:ext cx="8686800" cy="5440363"/>
          </a:xfrm>
        </p:spPr>
        <p:txBody>
          <a:bodyPr>
            <a:normAutofit fontScale="92500" lnSpcReduction="10000"/>
          </a:bodyPr>
          <a:lstStyle/>
          <a:p>
            <a:pPr marL="0" indent="0" algn="ctr">
              <a:buNone/>
            </a:pPr>
            <a:r>
              <a:rPr lang="en-US" sz="4800" b="1" i="1" dirty="0"/>
              <a:t>“It is not the butterfly's place to lecture the</a:t>
            </a:r>
            <a:br>
              <a:rPr lang="en-US" sz="4800" b="1" i="1" dirty="0"/>
            </a:br>
            <a:r>
              <a:rPr lang="en-US" sz="4800" b="1" i="1" dirty="0"/>
              <a:t>entomologist; it may feel pain whilst being pinned </a:t>
            </a:r>
            <a:r>
              <a:rPr lang="en-US" sz="4800" b="1" i="1" dirty="0" smtClean="0"/>
              <a:t>to a </a:t>
            </a:r>
            <a:r>
              <a:rPr lang="en-US" sz="4800" b="1" i="1" dirty="0"/>
              <a:t>corkboard, but it had best keep that to itself</a:t>
            </a:r>
            <a:r>
              <a:rPr lang="en-US" sz="4800" b="1" i="1" dirty="0" smtClean="0"/>
              <a:t>.”</a:t>
            </a:r>
          </a:p>
          <a:p>
            <a:pPr marL="0" indent="0">
              <a:buNone/>
            </a:pPr>
            <a:r>
              <a:rPr lang="en-US" dirty="0"/>
              <a:t/>
            </a:r>
            <a:br>
              <a:rPr lang="en-US" dirty="0"/>
            </a:br>
            <a:r>
              <a:rPr lang="en-US" sz="2400" b="1" dirty="0" smtClean="0"/>
              <a:t>- </a:t>
            </a:r>
            <a:r>
              <a:rPr lang="en-US" sz="2400" b="1" dirty="0" err="1" smtClean="0"/>
              <a:t>Élise</a:t>
            </a:r>
            <a:r>
              <a:rPr lang="en-US" sz="2400" b="1" dirty="0" smtClean="0"/>
              <a:t> </a:t>
            </a:r>
            <a:r>
              <a:rPr lang="en-US" sz="2400" b="1" dirty="0" err="1"/>
              <a:t>Hendrick</a:t>
            </a:r>
            <a:r>
              <a:rPr lang="en-US" sz="2400" b="1" dirty="0"/>
              <a:t>, National Women's </a:t>
            </a:r>
            <a:r>
              <a:rPr lang="en-US" sz="2400" b="1" dirty="0" smtClean="0"/>
              <a:t>Studies Association </a:t>
            </a:r>
            <a:r>
              <a:rPr lang="en-US" sz="2400" b="1" dirty="0"/>
              <a:t>Conference, 2008</a:t>
            </a:r>
            <a:r>
              <a:rPr lang="en-US" dirty="0"/>
              <a:t/>
            </a:r>
            <a:br>
              <a:rPr lang="en-US" dirty="0"/>
            </a:br>
            <a:endParaRPr lang="en-US" dirty="0"/>
          </a:p>
        </p:txBody>
      </p:sp>
    </p:spTree>
    <p:extLst>
      <p:ext uri="{BB962C8B-B14F-4D97-AF65-F5344CB8AC3E}">
        <p14:creationId xmlns:p14="http://schemas.microsoft.com/office/powerpoint/2010/main" xmlns="" val="21517886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0" y="1143000"/>
            <a:ext cx="9144000" cy="4525963"/>
          </a:xfrm>
        </p:spPr>
        <p:txBody>
          <a:bodyPr>
            <a:noAutofit/>
          </a:bodyPr>
          <a:lstStyle/>
          <a:p>
            <a:pPr marL="0" indent="0">
              <a:spcBef>
                <a:spcPts val="0"/>
              </a:spcBef>
              <a:buNone/>
            </a:pPr>
            <a:r>
              <a:rPr lang="en-US" sz="1400" dirty="0"/>
              <a:t>Andersen, K. (2012). EXCLUSIVE: APA still considers transgenderism a mental disorder, just changed the name. </a:t>
            </a:r>
            <a:r>
              <a:rPr lang="en-US" sz="1400" dirty="0" err="1"/>
              <a:t>LiveSite</a:t>
            </a:r>
            <a:r>
              <a:rPr lang="en-US" sz="1400" dirty="0"/>
              <a:t> News, December,  </a:t>
            </a:r>
          </a:p>
          <a:p>
            <a:pPr marL="0" indent="0">
              <a:spcBef>
                <a:spcPts val="0"/>
              </a:spcBef>
              <a:buNone/>
            </a:pPr>
            <a:r>
              <a:rPr lang="en-US" sz="1400" dirty="0"/>
              <a:t>https://www.lifesitenews.com/news/apa-still-considers-transgenderism-a-mental-disorder-just-changed-the-name</a:t>
            </a:r>
          </a:p>
          <a:p>
            <a:pPr marL="0" indent="0">
              <a:spcBef>
                <a:spcPts val="0"/>
              </a:spcBef>
              <a:buNone/>
            </a:pPr>
            <a:r>
              <a:rPr lang="en-US" sz="1400" dirty="0"/>
              <a:t> </a:t>
            </a:r>
          </a:p>
          <a:p>
            <a:pPr marL="0" indent="0">
              <a:spcBef>
                <a:spcPts val="0"/>
              </a:spcBef>
              <a:buNone/>
            </a:pPr>
            <a:r>
              <a:rPr lang="en-US" sz="1400" dirty="0"/>
              <a:t>Bailey, J (2003). The Man Who Would Be Queen. Joseph Henry Press, Washington D.C.</a:t>
            </a:r>
          </a:p>
          <a:p>
            <a:pPr marL="0" indent="0">
              <a:spcBef>
                <a:spcPts val="0"/>
              </a:spcBef>
              <a:buNone/>
            </a:pPr>
            <a:r>
              <a:rPr lang="en-US" sz="1400" dirty="0"/>
              <a:t> </a:t>
            </a:r>
          </a:p>
          <a:p>
            <a:pPr marL="0" indent="0">
              <a:spcBef>
                <a:spcPts val="0"/>
              </a:spcBef>
              <a:buNone/>
            </a:pPr>
            <a:r>
              <a:rPr lang="en-US" sz="1400" dirty="0"/>
              <a:t>Batty, D. (2004). Sex changes are not effective, say researchers. The Guardian, July 30, </a:t>
            </a:r>
          </a:p>
          <a:p>
            <a:pPr marL="0" indent="0">
              <a:spcBef>
                <a:spcPts val="0"/>
              </a:spcBef>
              <a:buNone/>
            </a:pPr>
            <a:r>
              <a:rPr lang="en-US" sz="1400" dirty="0"/>
              <a:t>http://www.theguardian.com/society/2004/jul/30/health.mentalhealth</a:t>
            </a:r>
          </a:p>
          <a:p>
            <a:pPr marL="0" indent="0">
              <a:spcBef>
                <a:spcPts val="0"/>
              </a:spcBef>
              <a:buNone/>
            </a:pPr>
            <a:r>
              <a:rPr lang="en-US" sz="1400" dirty="0"/>
              <a:t> </a:t>
            </a:r>
          </a:p>
          <a:p>
            <a:pPr marL="0" indent="0">
              <a:spcBef>
                <a:spcPts val="0"/>
              </a:spcBef>
              <a:buNone/>
            </a:pPr>
            <a:r>
              <a:rPr lang="en-US" sz="1400" dirty="0"/>
              <a:t>Barlow DH, Abel GG, Blanchard EB. (1979). Gender identity change in transsexuals: Follow-up and replications. Arch Gen Psychiatry. Aug;36(9):1001-7. </a:t>
            </a:r>
          </a:p>
          <a:p>
            <a:pPr marL="0" indent="0">
              <a:spcBef>
                <a:spcPts val="0"/>
              </a:spcBef>
              <a:buNone/>
            </a:pPr>
            <a:r>
              <a:rPr lang="en-US" sz="1400" dirty="0"/>
              <a:t> </a:t>
            </a:r>
          </a:p>
          <a:p>
            <a:pPr marL="0" indent="0">
              <a:spcBef>
                <a:spcPts val="0"/>
              </a:spcBef>
              <a:buNone/>
            </a:pPr>
            <a:r>
              <a:rPr lang="en-US" sz="1400" dirty="0"/>
              <a:t>Blanchard R, </a:t>
            </a:r>
            <a:r>
              <a:rPr lang="en-US" sz="1400" dirty="0" err="1"/>
              <a:t>Clemmensen</a:t>
            </a:r>
            <a:r>
              <a:rPr lang="en-US" sz="1400" dirty="0"/>
              <a:t> LH, Steiner BW. (1987). Heterosexual and homosexual gender dysphoria. Arch Sex </a:t>
            </a:r>
            <a:r>
              <a:rPr lang="en-US" sz="1400" dirty="0" err="1"/>
              <a:t>Behav</a:t>
            </a:r>
            <a:r>
              <a:rPr lang="en-US" sz="1400" dirty="0"/>
              <a:t>., Apr;16(2):139-52. PMID: 3592961.</a:t>
            </a:r>
          </a:p>
          <a:p>
            <a:pPr marL="0" indent="0">
              <a:spcBef>
                <a:spcPts val="0"/>
              </a:spcBef>
              <a:buNone/>
            </a:pPr>
            <a:r>
              <a:rPr lang="en-US" sz="1400" dirty="0"/>
              <a:t> </a:t>
            </a:r>
          </a:p>
          <a:p>
            <a:pPr marL="0" indent="0">
              <a:spcBef>
                <a:spcPts val="0"/>
              </a:spcBef>
              <a:buNone/>
            </a:pPr>
            <a:r>
              <a:rPr lang="en-US" sz="1400" dirty="0"/>
              <a:t>Blanchard, R. (1985). Typology of male-to-female </a:t>
            </a:r>
            <a:r>
              <a:rPr lang="en-US" sz="1400" dirty="0" err="1" smtClean="0"/>
              <a:t>transsexualism</a:t>
            </a:r>
            <a:r>
              <a:rPr lang="en-US" sz="1400" dirty="0" smtClean="0"/>
              <a:t>. Archives </a:t>
            </a:r>
            <a:r>
              <a:rPr lang="en-US" sz="1400" dirty="0"/>
              <a:t>of Sexual Behavior, 14, 247–261.</a:t>
            </a:r>
          </a:p>
          <a:p>
            <a:pPr marL="0" indent="0">
              <a:spcBef>
                <a:spcPts val="0"/>
              </a:spcBef>
              <a:buNone/>
            </a:pPr>
            <a:r>
              <a:rPr lang="en-US" sz="1400" dirty="0"/>
              <a:t> </a:t>
            </a:r>
          </a:p>
          <a:p>
            <a:pPr marL="0" indent="0">
              <a:spcBef>
                <a:spcPts val="0"/>
              </a:spcBef>
              <a:buNone/>
            </a:pPr>
            <a:r>
              <a:rPr lang="en-US" sz="1400" dirty="0"/>
              <a:t>Blanchard, R., Coates, S., Green, R., Levine, S. B., Meyer-</a:t>
            </a:r>
            <a:r>
              <a:rPr lang="en-US" sz="1400" dirty="0" err="1"/>
              <a:t>Bahlburg</a:t>
            </a:r>
            <a:r>
              <a:rPr lang="en-US" sz="1400" dirty="0"/>
              <a:t>, H. F. L., et al. (1991). Interim report of the DSM-IV subcommittee on gender identity disorders. Archives of Sexual Behavior, 20, 333-343</a:t>
            </a:r>
            <a:r>
              <a:rPr lang="en-US" sz="1400" dirty="0" smtClean="0"/>
              <a:t>.</a:t>
            </a:r>
          </a:p>
          <a:p>
            <a:pPr marL="0" indent="0">
              <a:spcBef>
                <a:spcPts val="0"/>
              </a:spcBef>
              <a:buNone/>
            </a:pPr>
            <a:endParaRPr lang="en-US" sz="1400" dirty="0" smtClean="0"/>
          </a:p>
          <a:p>
            <a:pPr marL="0" indent="0">
              <a:spcBef>
                <a:spcPts val="0"/>
              </a:spcBef>
              <a:buNone/>
            </a:pPr>
            <a:r>
              <a:rPr lang="en-US" sz="1400" dirty="0" err="1" smtClean="0"/>
              <a:t>Blosnich</a:t>
            </a:r>
            <a:r>
              <a:rPr lang="en-US" sz="1400" dirty="0" smtClean="0"/>
              <a:t>, J. R., Brown, G. R., </a:t>
            </a:r>
            <a:r>
              <a:rPr lang="en-US" sz="1400" dirty="0" err="1" smtClean="0"/>
              <a:t>Shipherd</a:t>
            </a:r>
            <a:r>
              <a:rPr lang="en-US" sz="1400" dirty="0" smtClean="0"/>
              <a:t>, PhD, J. C., </a:t>
            </a:r>
            <a:r>
              <a:rPr lang="en-US" sz="1400" dirty="0" err="1" smtClean="0"/>
              <a:t>Kauth</a:t>
            </a:r>
            <a:r>
              <a:rPr lang="en-US" sz="1400" dirty="0" smtClean="0"/>
              <a:t>, M., </a:t>
            </a:r>
            <a:r>
              <a:rPr lang="en-US" sz="1400" dirty="0" err="1" smtClean="0"/>
              <a:t>Piegari</a:t>
            </a:r>
            <a:r>
              <a:rPr lang="en-US" sz="1400" dirty="0" smtClean="0"/>
              <a:t>, R. I., &amp; </a:t>
            </a:r>
            <a:r>
              <a:rPr lang="en-US" sz="1400" dirty="0" err="1" smtClean="0"/>
              <a:t>Bossarte</a:t>
            </a:r>
            <a:r>
              <a:rPr lang="en-US" sz="1400" dirty="0" smtClean="0"/>
              <a:t>, R. M. (2013). Prevalence of gender identity disorder and suicide risk among transgender veterans utilizing veterans health administration </a:t>
            </a:r>
            <a:r>
              <a:rPr lang="en-US" sz="1400" dirty="0" err="1" smtClean="0"/>
              <a:t>care.</a:t>
            </a:r>
            <a:r>
              <a:rPr lang="en-US" sz="1400" i="1" dirty="0" err="1" smtClean="0"/>
              <a:t>American</a:t>
            </a:r>
            <a:r>
              <a:rPr lang="en-US" sz="1400" i="1" dirty="0" smtClean="0"/>
              <a:t> journal of public health</a:t>
            </a:r>
            <a:r>
              <a:rPr lang="en-US" sz="1400" dirty="0" smtClean="0"/>
              <a:t>, </a:t>
            </a:r>
            <a:r>
              <a:rPr lang="en-US" sz="1400" i="1" dirty="0" smtClean="0"/>
              <a:t>103</a:t>
            </a:r>
            <a:r>
              <a:rPr lang="en-US" sz="1400" dirty="0" smtClean="0"/>
              <a:t>(10), e27-e32.</a:t>
            </a:r>
            <a:endParaRPr lang="en-US" sz="1400" dirty="0"/>
          </a:p>
        </p:txBody>
      </p:sp>
    </p:spTree>
    <p:extLst>
      <p:ext uri="{BB962C8B-B14F-4D97-AF65-F5344CB8AC3E}">
        <p14:creationId xmlns:p14="http://schemas.microsoft.com/office/powerpoint/2010/main" xmlns="" val="1803182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0" y="1036637"/>
            <a:ext cx="9144000" cy="4525963"/>
          </a:xfrm>
        </p:spPr>
        <p:txBody>
          <a:bodyPr>
            <a:noAutofit/>
          </a:bodyPr>
          <a:lstStyle/>
          <a:p>
            <a:pPr marL="0" indent="0">
              <a:buNone/>
            </a:pPr>
            <a:r>
              <a:rPr lang="en-US" sz="1400" dirty="0" err="1"/>
              <a:t>Dhejne</a:t>
            </a:r>
            <a:r>
              <a:rPr lang="en-US" sz="1400" dirty="0"/>
              <a:t> C, Lichtenstein P, </a:t>
            </a:r>
            <a:r>
              <a:rPr lang="en-US" sz="1400" dirty="0" err="1"/>
              <a:t>Boman</a:t>
            </a:r>
            <a:r>
              <a:rPr lang="en-US" sz="1400" dirty="0"/>
              <a:t> M, Johansson AL, </a:t>
            </a:r>
            <a:r>
              <a:rPr lang="en-US" sz="1400" dirty="0" err="1"/>
              <a:t>Långström</a:t>
            </a:r>
            <a:r>
              <a:rPr lang="en-US" sz="1400" dirty="0"/>
              <a:t> N, </a:t>
            </a:r>
            <a:r>
              <a:rPr lang="en-US" sz="1400" dirty="0" err="1"/>
              <a:t>Landén</a:t>
            </a:r>
            <a:r>
              <a:rPr lang="en-US" sz="1400" dirty="0"/>
              <a:t> M. (2011). Long-term follow-up of transsexual persons undergoing sex reassignment surgery: cohort study in Sweden. </a:t>
            </a:r>
            <a:r>
              <a:rPr lang="en-US" sz="1400" dirty="0" err="1"/>
              <a:t>PLoS</a:t>
            </a:r>
            <a:r>
              <a:rPr lang="en-US" sz="1400" dirty="0"/>
              <a:t> One., Feb 22;6(2):</a:t>
            </a:r>
            <a:r>
              <a:rPr lang="en-US" sz="1400" dirty="0" smtClean="0"/>
              <a:t>e16885, http</a:t>
            </a:r>
            <a:r>
              <a:rPr lang="en-US" sz="1400" dirty="0"/>
              <a:t>://www.ncbi.nlm.nih.gov/pubmed/21364939</a:t>
            </a:r>
          </a:p>
          <a:p>
            <a:pPr marL="0" indent="0">
              <a:buNone/>
            </a:pPr>
            <a:r>
              <a:rPr lang="en-US" sz="1400" dirty="0"/>
              <a:t> </a:t>
            </a:r>
          </a:p>
          <a:p>
            <a:pPr marL="0" indent="0">
              <a:buNone/>
            </a:pPr>
            <a:r>
              <a:rPr lang="en-US" sz="1400" dirty="0" err="1"/>
              <a:t>Dhejne</a:t>
            </a:r>
            <a:r>
              <a:rPr lang="en-US" sz="1400" dirty="0"/>
              <a:t> C, </a:t>
            </a:r>
            <a:r>
              <a:rPr lang="en-US" sz="1400" dirty="0" err="1"/>
              <a:t>Öberg</a:t>
            </a:r>
            <a:r>
              <a:rPr lang="en-US" sz="1400" dirty="0"/>
              <a:t> K, </a:t>
            </a:r>
            <a:r>
              <a:rPr lang="en-US" sz="1400" dirty="0" err="1"/>
              <a:t>Arver</a:t>
            </a:r>
            <a:r>
              <a:rPr lang="en-US" sz="1400" dirty="0"/>
              <a:t> S, </a:t>
            </a:r>
            <a:r>
              <a:rPr lang="en-US" sz="1400" dirty="0" err="1"/>
              <a:t>Landén</a:t>
            </a:r>
            <a:r>
              <a:rPr lang="en-US" sz="1400" dirty="0"/>
              <a:t> M. (2014). An analysis of all applications for sex reassignment surgery in Sweden 1960-2010: prevalence, incidence, and regrets. Arch Sex </a:t>
            </a:r>
            <a:r>
              <a:rPr lang="en-US" sz="1400" dirty="0" err="1"/>
              <a:t>Behav</a:t>
            </a:r>
            <a:r>
              <a:rPr lang="en-US" sz="1400" dirty="0"/>
              <a:t>.  Nov;43(8):1535-45.</a:t>
            </a:r>
          </a:p>
          <a:p>
            <a:pPr marL="0" indent="0">
              <a:buNone/>
            </a:pPr>
            <a:r>
              <a:rPr lang="en-US" sz="1400" dirty="0"/>
              <a:t> </a:t>
            </a:r>
          </a:p>
          <a:p>
            <a:pPr marL="0" indent="0">
              <a:buNone/>
            </a:pPr>
            <a:r>
              <a:rPr lang="en-US" sz="1400" dirty="0"/>
              <a:t>Dreger, A. (2008). The Controversy Surrounding The Man Who Would Be Queen : A Case History of the Politics of Science, Identity, and Sex in the Internet Age. </a:t>
            </a:r>
            <a:r>
              <a:rPr lang="en-US" sz="1400" dirty="0" smtClean="0"/>
              <a:t>Archives </a:t>
            </a:r>
            <a:r>
              <a:rPr lang="en-US" sz="1400" dirty="0"/>
              <a:t>of Sexual Behavior, Volume 37, Issue 3, pp 366-421, June, </a:t>
            </a:r>
            <a:r>
              <a:rPr lang="en-US" sz="1400" dirty="0" smtClean="0"/>
              <a:t>http</a:t>
            </a:r>
            <a:r>
              <a:rPr lang="en-US" sz="1400" dirty="0"/>
              <a:t>://link.springer.com/article/10.1007/s10508-007-9301-1</a:t>
            </a:r>
          </a:p>
          <a:p>
            <a:pPr marL="0" indent="0">
              <a:buNone/>
            </a:pPr>
            <a:r>
              <a:rPr lang="en-US" sz="1400" dirty="0"/>
              <a:t> </a:t>
            </a:r>
          </a:p>
          <a:p>
            <a:pPr marL="0" indent="0">
              <a:buNone/>
            </a:pPr>
            <a:r>
              <a:rPr lang="en-US" sz="1400" dirty="0"/>
              <a:t>Grant JM, </a:t>
            </a:r>
            <a:r>
              <a:rPr lang="en-US" sz="1400" dirty="0" err="1"/>
              <a:t>Mottet</a:t>
            </a:r>
            <a:r>
              <a:rPr lang="en-US" sz="1400" dirty="0"/>
              <a:t> LA, Tanis J, Harrison J, Herman JL, </a:t>
            </a:r>
            <a:r>
              <a:rPr lang="en-US" sz="1400" dirty="0" err="1"/>
              <a:t>Keisling</a:t>
            </a:r>
            <a:r>
              <a:rPr lang="en-US" sz="1400" dirty="0"/>
              <a:t> M. (2011). Injustice at every turn: a report of the national transgender discrimination survey. National Center for Transgender Equality &amp; National Gay and Lesbian Task Force. www.thetaskforce.org/static_html/downloads/reports/reports/ntds_full.pdf</a:t>
            </a:r>
          </a:p>
          <a:p>
            <a:pPr marL="0" indent="0">
              <a:buNone/>
            </a:pPr>
            <a:r>
              <a:rPr lang="en-US" sz="1400" dirty="0"/>
              <a:t> </a:t>
            </a:r>
          </a:p>
          <a:p>
            <a:pPr marL="0" indent="0">
              <a:buNone/>
            </a:pPr>
            <a:r>
              <a:rPr lang="en-US" sz="1400" dirty="0"/>
              <a:t>Griffin, C. and </a:t>
            </a:r>
            <a:r>
              <a:rPr lang="en-US" sz="1400" dirty="0" err="1"/>
              <a:t>Keisling</a:t>
            </a:r>
            <a:r>
              <a:rPr lang="en-US" sz="1400" dirty="0"/>
              <a:t>, M. (2015). Op-ed: We Must Stop the Legislative War on Transgender People. The Advocate, April 24</a:t>
            </a:r>
            <a:r>
              <a:rPr lang="en-US" sz="1400" dirty="0" smtClean="0"/>
              <a:t>, 2015</a:t>
            </a:r>
            <a:endParaRPr lang="en-US" sz="1400" dirty="0"/>
          </a:p>
          <a:p>
            <a:pPr marL="0" indent="0">
              <a:buNone/>
            </a:pPr>
            <a:r>
              <a:rPr lang="en-US" sz="1400" dirty="0"/>
              <a:t>http://</a:t>
            </a:r>
            <a:r>
              <a:rPr lang="en-US" sz="1400" dirty="0" smtClean="0"/>
              <a:t>www.advocate.com/commentary/2015/04/24/op-ed-we-must-stop-legislative-war-transgender-people</a:t>
            </a:r>
          </a:p>
          <a:p>
            <a:pPr marL="0" indent="0">
              <a:buNone/>
            </a:pPr>
            <a:endParaRPr lang="en-US" sz="1400" dirty="0"/>
          </a:p>
          <a:p>
            <a:pPr marL="0" indent="0">
              <a:buNone/>
            </a:pPr>
            <a:r>
              <a:rPr lang="en-US" sz="1400" dirty="0" err="1"/>
              <a:t>Hembree</a:t>
            </a:r>
            <a:r>
              <a:rPr lang="en-US" sz="1400" dirty="0"/>
              <a:t>, WC, et al. Endocrine treatment of transsexual persons: an Endocrine Society clinical practice guideline. </a:t>
            </a:r>
            <a:r>
              <a:rPr lang="en-US" sz="1400" i="1" dirty="0"/>
              <a:t>J </a:t>
            </a:r>
            <a:r>
              <a:rPr lang="en-US" sz="1400" i="1" dirty="0" err="1"/>
              <a:t>Clin</a:t>
            </a:r>
            <a:r>
              <a:rPr lang="en-US" sz="1400" i="1" dirty="0"/>
              <a:t> </a:t>
            </a:r>
            <a:r>
              <a:rPr lang="en-US" sz="1400" i="1" dirty="0" err="1"/>
              <a:t>Endocrinol</a:t>
            </a:r>
            <a:r>
              <a:rPr lang="en-US" sz="1400" i="1" dirty="0"/>
              <a:t> </a:t>
            </a:r>
            <a:r>
              <a:rPr lang="en-US" sz="1400" i="1" dirty="0" err="1"/>
              <a:t>Metab</a:t>
            </a:r>
            <a:r>
              <a:rPr lang="en-US" sz="1400" dirty="0"/>
              <a:t>. 2009;94:3132-3154.</a:t>
            </a:r>
          </a:p>
          <a:p>
            <a:pPr marL="0" indent="0">
              <a:buNone/>
            </a:pPr>
            <a:r>
              <a:rPr lang="en-US" sz="1400" dirty="0"/>
              <a:t> </a:t>
            </a:r>
          </a:p>
        </p:txBody>
      </p:sp>
    </p:spTree>
    <p:extLst>
      <p:ext uri="{BB962C8B-B14F-4D97-AF65-F5344CB8AC3E}">
        <p14:creationId xmlns:p14="http://schemas.microsoft.com/office/powerpoint/2010/main" xmlns="" val="2093832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0" y="1295400"/>
            <a:ext cx="9144000" cy="4525963"/>
          </a:xfrm>
        </p:spPr>
        <p:txBody>
          <a:bodyPr>
            <a:noAutofit/>
          </a:bodyPr>
          <a:lstStyle/>
          <a:p>
            <a:pPr marL="0" indent="0">
              <a:buNone/>
            </a:pPr>
            <a:r>
              <a:rPr lang="en-US" sz="1400" dirty="0" err="1"/>
              <a:t>Heyer</a:t>
            </a:r>
            <a:r>
              <a:rPr lang="en-US" sz="1400" dirty="0"/>
              <a:t>, W. (2016). Politicians’ Response To </a:t>
            </a:r>
            <a:r>
              <a:rPr lang="en-US" sz="1400" dirty="0" err="1"/>
              <a:t>Transgenders</a:t>
            </a:r>
            <a:r>
              <a:rPr lang="en-US" sz="1400" dirty="0"/>
              <a:t> Is Likely To Increase Suicides. The Federalist, January 6,</a:t>
            </a:r>
          </a:p>
          <a:p>
            <a:pPr marL="0" indent="0">
              <a:buNone/>
            </a:pPr>
            <a:r>
              <a:rPr lang="en-US" sz="1400" dirty="0"/>
              <a:t>http://thefederalist.com/2016/01/06/politicians-response-to-transgenders-is-likely-to-increase-suicides/</a:t>
            </a:r>
          </a:p>
          <a:p>
            <a:pPr marL="0" indent="0">
              <a:buNone/>
            </a:pPr>
            <a:r>
              <a:rPr lang="en-US" sz="1400" dirty="0"/>
              <a:t> </a:t>
            </a:r>
          </a:p>
          <a:p>
            <a:pPr marL="0" indent="0">
              <a:buNone/>
            </a:pPr>
            <a:r>
              <a:rPr lang="en-US" sz="1400" dirty="0"/>
              <a:t>Jensen, T., Chin, J., Rollins, J., </a:t>
            </a:r>
            <a:r>
              <a:rPr lang="en-US" sz="1400" dirty="0" err="1"/>
              <a:t>Koller</a:t>
            </a:r>
            <a:r>
              <a:rPr lang="en-US" sz="1400" dirty="0"/>
              <a:t>, E., </a:t>
            </a:r>
            <a:r>
              <a:rPr lang="en-US" sz="1400" dirty="0" err="1"/>
              <a:t>Gousis</a:t>
            </a:r>
            <a:r>
              <a:rPr lang="en-US" sz="1400" dirty="0"/>
              <a:t>, L., </a:t>
            </a:r>
            <a:r>
              <a:rPr lang="en-US" sz="1400" dirty="0" err="1"/>
              <a:t>Szarama</a:t>
            </a:r>
            <a:r>
              <a:rPr lang="en-US" sz="1400" dirty="0"/>
              <a:t>, K. (2016). Proposed Decision Memorandum on Gender Reassignment Surgery for Medicare Beneficiaries with Gender Dysphoria. Centers for Medicare &amp; Medicaid Services, U.S. Dept. of Health and Human Services, June 2,</a:t>
            </a:r>
          </a:p>
          <a:p>
            <a:pPr marL="0" indent="0">
              <a:buNone/>
            </a:pPr>
            <a:r>
              <a:rPr lang="en-US" sz="1400" dirty="0"/>
              <a:t>https://www.cms.gov/medicare-coverage-database/details/nca-proposed-decision-memo.aspx?NCAId=282</a:t>
            </a:r>
          </a:p>
          <a:p>
            <a:pPr marL="0" indent="0">
              <a:buNone/>
            </a:pPr>
            <a:r>
              <a:rPr lang="en-US" sz="1400" dirty="0"/>
              <a:t> </a:t>
            </a:r>
          </a:p>
          <a:p>
            <a:pPr marL="0" indent="0">
              <a:buNone/>
            </a:pPr>
            <a:r>
              <a:rPr lang="en-US" sz="1400" dirty="0" err="1"/>
              <a:t>Karasic</a:t>
            </a:r>
            <a:r>
              <a:rPr lang="en-US" sz="1400" dirty="0"/>
              <a:t>, D. (2014). Wall Street Journal Editorial Critiques Transgender Health. World Professional Association for Transgender Health, July 2,</a:t>
            </a:r>
          </a:p>
          <a:p>
            <a:pPr marL="0" indent="0">
              <a:buNone/>
            </a:pPr>
            <a:r>
              <a:rPr lang="en-US" sz="1400" dirty="0"/>
              <a:t>http://www.wpath.org/site_page.cfm?pk_association_webpage_menu=1635&amp;pk_association_webpage=4905</a:t>
            </a:r>
          </a:p>
          <a:p>
            <a:pPr marL="0" indent="0">
              <a:buNone/>
            </a:pPr>
            <a:r>
              <a:rPr lang="en-US" sz="1400" dirty="0"/>
              <a:t> </a:t>
            </a:r>
          </a:p>
          <a:p>
            <a:pPr marL="0" indent="0">
              <a:buNone/>
            </a:pPr>
            <a:r>
              <a:rPr lang="en-US" sz="1400" dirty="0"/>
              <a:t>Lawrence, A. A. (2008). Shame and narcissistic rage in </a:t>
            </a:r>
            <a:r>
              <a:rPr lang="en-US" sz="1400" dirty="0" err="1"/>
              <a:t>autogynephilic</a:t>
            </a:r>
            <a:r>
              <a:rPr lang="en-US" sz="1400" dirty="0"/>
              <a:t> transsexualism. Archives of Sexual Behavior, 37, 457–461.</a:t>
            </a:r>
          </a:p>
          <a:p>
            <a:pPr marL="0" indent="0">
              <a:buNone/>
            </a:pPr>
            <a:r>
              <a:rPr lang="en-US" sz="1400" dirty="0"/>
              <a:t> </a:t>
            </a:r>
          </a:p>
          <a:p>
            <a:pPr marL="0" indent="0">
              <a:buNone/>
            </a:pPr>
            <a:r>
              <a:rPr lang="en-US" sz="1400" dirty="0"/>
              <a:t>Levine SB, </a:t>
            </a:r>
            <a:r>
              <a:rPr lang="en-US" sz="1400" dirty="0" err="1"/>
              <a:t>Soloman</a:t>
            </a:r>
            <a:r>
              <a:rPr lang="en-US" sz="1400" dirty="0"/>
              <a:t> A.(2009). Meanings and political implications of ‘psychotherapy’ in a gender identity clinic: A report of 10 cases. Journal of Sex and Marital Therapy 35: 40–57</a:t>
            </a:r>
            <a:r>
              <a:rPr lang="en-US" sz="1400" dirty="0" smtClean="0"/>
              <a:t>.</a:t>
            </a:r>
          </a:p>
          <a:p>
            <a:pPr marL="0" indent="0">
              <a:buNone/>
            </a:pPr>
            <a:endParaRPr lang="en-US" sz="1400" dirty="0"/>
          </a:p>
          <a:p>
            <a:pPr marL="0" indent="0">
              <a:buNone/>
            </a:pPr>
            <a:r>
              <a:rPr lang="en-US" sz="1400" dirty="0"/>
              <a:t>Lombardo </a:t>
            </a:r>
            <a:r>
              <a:rPr lang="en-US" sz="1400" dirty="0" smtClean="0"/>
              <a:t>F, </a:t>
            </a:r>
            <a:r>
              <a:rPr lang="en-US" sz="1400" dirty="0" err="1"/>
              <a:t>Toselli</a:t>
            </a:r>
            <a:r>
              <a:rPr lang="en-US" sz="1400" dirty="0"/>
              <a:t> L, </a:t>
            </a:r>
            <a:r>
              <a:rPr lang="en-US" sz="1400" dirty="0" err="1"/>
              <a:t>Grassetti</a:t>
            </a:r>
            <a:r>
              <a:rPr lang="en-US" sz="1400" dirty="0"/>
              <a:t> D, Paoli D, </a:t>
            </a:r>
            <a:r>
              <a:rPr lang="en-US" sz="1400" dirty="0" err="1"/>
              <a:t>Masciandaro</a:t>
            </a:r>
            <a:r>
              <a:rPr lang="en-US" sz="1400" dirty="0"/>
              <a:t> P, </a:t>
            </a:r>
            <a:r>
              <a:rPr lang="en-US" sz="1400" dirty="0" err="1"/>
              <a:t>Valentini</a:t>
            </a:r>
            <a:r>
              <a:rPr lang="en-US" sz="1400" dirty="0"/>
              <a:t> F, </a:t>
            </a:r>
            <a:r>
              <a:rPr lang="en-US" sz="1400" dirty="0" err="1"/>
              <a:t>Lenzi</a:t>
            </a:r>
            <a:r>
              <a:rPr lang="en-US" sz="1400" dirty="0"/>
              <a:t> A, </a:t>
            </a:r>
            <a:r>
              <a:rPr lang="en-US" sz="1400" dirty="0" err="1"/>
              <a:t>Gandini</a:t>
            </a:r>
            <a:r>
              <a:rPr lang="en-US" sz="1400" dirty="0"/>
              <a:t> L. (2013). Hormone and genetic study in male to female transsexual patients. J </a:t>
            </a:r>
            <a:r>
              <a:rPr lang="en-US" sz="1400" dirty="0" err="1"/>
              <a:t>Endocrinol</a:t>
            </a:r>
            <a:r>
              <a:rPr lang="en-US" sz="1400" dirty="0"/>
              <a:t> Invest., Sep;36(8):550-7,</a:t>
            </a:r>
          </a:p>
          <a:p>
            <a:pPr marL="0" indent="0">
              <a:buNone/>
            </a:pPr>
            <a:r>
              <a:rPr lang="en-US" sz="1400" dirty="0"/>
              <a:t>http://www.ncbi.nlm.nih.gov/pubmed/23324476</a:t>
            </a:r>
          </a:p>
          <a:p>
            <a:pPr marL="0" indent="0">
              <a:buNone/>
            </a:pPr>
            <a:endParaRPr lang="en-US" sz="1400" dirty="0"/>
          </a:p>
        </p:txBody>
      </p:sp>
    </p:spTree>
    <p:extLst>
      <p:ext uri="{BB962C8B-B14F-4D97-AF65-F5344CB8AC3E}">
        <p14:creationId xmlns:p14="http://schemas.microsoft.com/office/powerpoint/2010/main" xmlns="" val="9132520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0" y="1295400"/>
            <a:ext cx="9144000" cy="4525963"/>
          </a:xfrm>
        </p:spPr>
        <p:txBody>
          <a:bodyPr>
            <a:noAutofit/>
          </a:bodyPr>
          <a:lstStyle/>
          <a:p>
            <a:pPr marL="0" indent="0">
              <a:buNone/>
            </a:pPr>
            <a:r>
              <a:rPr lang="en-US" sz="1400" dirty="0" err="1"/>
              <a:t>Manzouri</a:t>
            </a:r>
            <a:r>
              <a:rPr lang="en-US" sz="1400" dirty="0"/>
              <a:t> A., </a:t>
            </a:r>
            <a:r>
              <a:rPr lang="en-US" sz="1400" dirty="0" err="1"/>
              <a:t>Kosidou</a:t>
            </a:r>
            <a:r>
              <a:rPr lang="en-US" sz="1400" dirty="0"/>
              <a:t> K., </a:t>
            </a:r>
            <a:r>
              <a:rPr lang="en-US" sz="1400" dirty="0" err="1"/>
              <a:t>Savic</a:t>
            </a:r>
            <a:r>
              <a:rPr lang="en-US" sz="1400" dirty="0"/>
              <a:t> I. (2015). Anatomical and Functional Findings in Female-to-Male Transsexuals: Testing a New Hypothesis. </a:t>
            </a:r>
            <a:r>
              <a:rPr lang="en-US" sz="1400" dirty="0" err="1"/>
              <a:t>Cereb</a:t>
            </a:r>
            <a:r>
              <a:rPr lang="en-US" sz="1400" dirty="0"/>
              <a:t> Cortex. Dec 4. </a:t>
            </a:r>
            <a:r>
              <a:rPr lang="en-US" sz="1400" dirty="0" err="1"/>
              <a:t>pii</a:t>
            </a:r>
            <a:r>
              <a:rPr lang="en-US" sz="1400" dirty="0"/>
              <a:t>: bhv278.</a:t>
            </a:r>
          </a:p>
          <a:p>
            <a:pPr marL="0" indent="0">
              <a:buNone/>
            </a:pPr>
            <a:r>
              <a:rPr lang="en-US" sz="1400" dirty="0"/>
              <a:t>http://www.ncbi.nlm.nih.gov/pubmed/26637450</a:t>
            </a:r>
          </a:p>
          <a:p>
            <a:pPr marL="0" indent="0">
              <a:buNone/>
            </a:pPr>
            <a:r>
              <a:rPr lang="en-US" sz="1400" dirty="0"/>
              <a:t> </a:t>
            </a:r>
          </a:p>
          <a:p>
            <a:pPr marL="0" indent="0">
              <a:buNone/>
            </a:pPr>
            <a:r>
              <a:rPr lang="en-US" sz="1400" dirty="0" err="1"/>
              <a:t>Meybodi</a:t>
            </a:r>
            <a:r>
              <a:rPr lang="en-US" sz="1400" dirty="0"/>
              <a:t>, M., </a:t>
            </a:r>
            <a:r>
              <a:rPr lang="en-US" sz="1400" dirty="0" err="1"/>
              <a:t>Hajebi</a:t>
            </a:r>
            <a:r>
              <a:rPr lang="en-US" sz="1400" dirty="0"/>
              <a:t>, A., </a:t>
            </a:r>
            <a:r>
              <a:rPr lang="en-US" sz="1400" dirty="0" err="1"/>
              <a:t>Jolfaei</a:t>
            </a:r>
            <a:r>
              <a:rPr lang="en-US" sz="1400" dirty="0"/>
              <a:t>, G. (2014). Psychiatric Axis I Comorbidities among Patients with Gender Dysphoria. Psychiatry J. 2014;2014:971814, </a:t>
            </a:r>
          </a:p>
          <a:p>
            <a:pPr marL="0" indent="0">
              <a:buNone/>
            </a:pPr>
            <a:r>
              <a:rPr lang="en-US" sz="1400" dirty="0"/>
              <a:t>http://www.ncbi.nlm.nih.gov/pubmed/25180172</a:t>
            </a:r>
          </a:p>
          <a:p>
            <a:pPr marL="0" indent="0">
              <a:buNone/>
            </a:pPr>
            <a:r>
              <a:rPr lang="en-US" sz="1400" dirty="0"/>
              <a:t> </a:t>
            </a:r>
          </a:p>
          <a:p>
            <a:pPr marL="0" indent="0">
              <a:buNone/>
            </a:pPr>
            <a:r>
              <a:rPr lang="en-US" sz="1400" dirty="0"/>
              <a:t>McHugh, P. (2004). Surgical Sex, FIRST THINGS: The Journal of Religion, Culture and Public Life, November,</a:t>
            </a:r>
          </a:p>
          <a:p>
            <a:pPr marL="0" indent="0">
              <a:buNone/>
            </a:pPr>
            <a:r>
              <a:rPr lang="en-US" sz="1400" dirty="0"/>
              <a:t>http://www.firstthings.com/article/2004/11/surgical-sex</a:t>
            </a:r>
          </a:p>
          <a:p>
            <a:pPr marL="0" indent="0">
              <a:buNone/>
            </a:pPr>
            <a:r>
              <a:rPr lang="en-US" sz="1400" dirty="0"/>
              <a:t> </a:t>
            </a:r>
          </a:p>
          <a:p>
            <a:pPr marL="0" indent="0">
              <a:buNone/>
            </a:pPr>
            <a:r>
              <a:rPr lang="en-US" sz="1400" dirty="0"/>
              <a:t>Murad, M., </a:t>
            </a:r>
            <a:r>
              <a:rPr lang="en-US" sz="1400" dirty="0" err="1"/>
              <a:t>Elamin</a:t>
            </a:r>
            <a:r>
              <a:rPr lang="en-US" sz="1400" dirty="0"/>
              <a:t>, M., Garcia, M., </a:t>
            </a:r>
            <a:r>
              <a:rPr lang="en-US" sz="1400" dirty="0" err="1"/>
              <a:t>Mullan</a:t>
            </a:r>
            <a:r>
              <a:rPr lang="en-US" sz="1400" dirty="0"/>
              <a:t>, R., Murad, A., Erwin, P., </a:t>
            </a:r>
            <a:r>
              <a:rPr lang="en-US" sz="1400" dirty="0" err="1"/>
              <a:t>Montori</a:t>
            </a:r>
            <a:r>
              <a:rPr lang="en-US" sz="1400" dirty="0"/>
              <a:t>, V. (2010). Hormonal therapy and sex reassignment: a systematic review and meta-analysis of quality of life and psychosocial outcomes, Clinical Endocrinology, Volume 72, Issue 2, February, Pages 214–231,</a:t>
            </a:r>
          </a:p>
          <a:p>
            <a:pPr marL="0" indent="0">
              <a:buNone/>
            </a:pPr>
            <a:r>
              <a:rPr lang="en-US" sz="1400" dirty="0"/>
              <a:t> http://onlinelibrary.wiley.com/doi/10.1111/j.1365-2265.2009.03625.x/abstract</a:t>
            </a:r>
          </a:p>
          <a:p>
            <a:pPr marL="0" indent="0">
              <a:buNone/>
            </a:pPr>
            <a:r>
              <a:rPr lang="en-US" sz="1400" dirty="0"/>
              <a:t> </a:t>
            </a:r>
          </a:p>
          <a:p>
            <a:pPr marL="0" indent="0">
              <a:buNone/>
            </a:pPr>
            <a:r>
              <a:rPr lang="en-US" sz="1400" dirty="0"/>
              <a:t>O'Leary, D. and </a:t>
            </a:r>
            <a:r>
              <a:rPr lang="en-US" sz="1400" dirty="0" err="1"/>
              <a:t>Sprigg</a:t>
            </a:r>
            <a:r>
              <a:rPr lang="en-US" sz="1400" dirty="0"/>
              <a:t>, P. (2015). Understanding and Responding to the Transgender Movement. Issue Analysis, Family Research Council, Washington, D.C., June,</a:t>
            </a:r>
          </a:p>
          <a:p>
            <a:pPr marL="0" indent="0">
              <a:buNone/>
            </a:pPr>
            <a:r>
              <a:rPr lang="en-US" sz="1400" dirty="0"/>
              <a:t>http://downloads.frc.org/EF/EF15F45.pdf</a:t>
            </a:r>
          </a:p>
        </p:txBody>
      </p:sp>
    </p:spTree>
    <p:extLst>
      <p:ext uri="{BB962C8B-B14F-4D97-AF65-F5344CB8AC3E}">
        <p14:creationId xmlns:p14="http://schemas.microsoft.com/office/powerpoint/2010/main" xmlns="" val="38187025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304800" y="1295400"/>
            <a:ext cx="8305800" cy="4525963"/>
          </a:xfrm>
        </p:spPr>
        <p:txBody>
          <a:bodyPr>
            <a:noAutofit/>
          </a:bodyPr>
          <a:lstStyle/>
          <a:p>
            <a:pPr marL="0" indent="0">
              <a:buNone/>
            </a:pPr>
            <a:r>
              <a:rPr lang="en-US" sz="1400" dirty="0" err="1"/>
              <a:t>Soh</a:t>
            </a:r>
            <a:r>
              <a:rPr lang="en-US" sz="1400" dirty="0"/>
              <a:t>, D. (2016). The Transgender Battle Line: Childhood. Wall Street Journal, Jan. 4,</a:t>
            </a:r>
          </a:p>
          <a:p>
            <a:pPr marL="0" indent="0">
              <a:buNone/>
            </a:pPr>
            <a:r>
              <a:rPr lang="en-US" sz="1400" dirty="0"/>
              <a:t>http://www.wsj.com/articles/the-transgender-battle-line-childhood-1451952794</a:t>
            </a:r>
          </a:p>
          <a:p>
            <a:pPr marL="0" indent="0">
              <a:buNone/>
            </a:pPr>
            <a:r>
              <a:rPr lang="en-US" sz="1400" dirty="0"/>
              <a:t> </a:t>
            </a:r>
          </a:p>
          <a:p>
            <a:pPr marL="0" indent="0">
              <a:buNone/>
            </a:pPr>
            <a:r>
              <a:rPr lang="en-US" sz="1400" dirty="0"/>
              <a:t>South Dakota Public Broadcasting (2016). South Dakota Senate - Legislative Day 21. February 16, video mark 2:22:30,</a:t>
            </a:r>
          </a:p>
          <a:p>
            <a:pPr marL="0" indent="0">
              <a:buNone/>
            </a:pPr>
            <a:r>
              <a:rPr lang="en-US" sz="1400" dirty="0"/>
              <a:t>https://www.youtube.com/watch?v=hBGOW-s8wvY</a:t>
            </a:r>
          </a:p>
          <a:p>
            <a:pPr marL="0" indent="0">
              <a:buNone/>
            </a:pPr>
            <a:r>
              <a:rPr lang="en-US" sz="1400" dirty="0"/>
              <a:t> </a:t>
            </a:r>
          </a:p>
          <a:p>
            <a:pPr marL="0" indent="0">
              <a:buNone/>
            </a:pPr>
            <a:r>
              <a:rPr lang="en-US" sz="1400" dirty="0" err="1"/>
              <a:t>Tashman</a:t>
            </a:r>
            <a:r>
              <a:rPr lang="en-US" sz="1400" dirty="0"/>
              <a:t>, B. (2016). Louie </a:t>
            </a:r>
            <a:r>
              <a:rPr lang="en-US" sz="1400" dirty="0" err="1"/>
              <a:t>Gohmert</a:t>
            </a:r>
            <a:r>
              <a:rPr lang="en-US" sz="1400" dirty="0"/>
              <a:t>: Oppose Transgender Rights To Save Veterans' Lives. Right Wing Watch, June 10,</a:t>
            </a:r>
          </a:p>
          <a:p>
            <a:pPr marL="0" indent="0">
              <a:buNone/>
            </a:pPr>
            <a:r>
              <a:rPr lang="en-US" sz="1400" dirty="0"/>
              <a:t>http://www.rightwingwatch.org/content/louie-gohmert-oppose-transgender-rights-save-veterans-lives</a:t>
            </a:r>
          </a:p>
          <a:p>
            <a:pPr marL="0" indent="0">
              <a:buNone/>
            </a:pPr>
            <a:r>
              <a:rPr lang="en-US" sz="1400" dirty="0"/>
              <a:t> </a:t>
            </a:r>
          </a:p>
          <a:p>
            <a:pPr marL="0" indent="0">
              <a:buNone/>
            </a:pPr>
            <a:r>
              <a:rPr lang="en-US" sz="1400" dirty="0"/>
              <a:t>Tannehill, B., (2014). Myths About Transition Regrets. Huffington Post, Feb. 02, </a:t>
            </a:r>
          </a:p>
          <a:p>
            <a:pPr marL="0" indent="0">
              <a:buNone/>
            </a:pPr>
            <a:r>
              <a:rPr lang="en-US" sz="1400" dirty="0"/>
              <a:t>http://new.www.huffingtonpost.com/brynn-tannehill/myths-about-transition-regrets_b_6160626.html</a:t>
            </a:r>
          </a:p>
          <a:p>
            <a:pPr marL="0" indent="0">
              <a:buNone/>
            </a:pPr>
            <a:r>
              <a:rPr lang="en-US" sz="1400" dirty="0"/>
              <a:t> </a:t>
            </a:r>
          </a:p>
          <a:p>
            <a:pPr marL="0" indent="0">
              <a:buNone/>
            </a:pPr>
            <a:r>
              <a:rPr lang="en-US" sz="1400" dirty="0" err="1"/>
              <a:t>Ujike</a:t>
            </a:r>
            <a:r>
              <a:rPr lang="en-US" sz="1400" dirty="0"/>
              <a:t> H; </a:t>
            </a:r>
            <a:r>
              <a:rPr lang="en-US" sz="1400" dirty="0" err="1"/>
              <a:t>Otani</a:t>
            </a:r>
            <a:r>
              <a:rPr lang="en-US" sz="1400" dirty="0"/>
              <a:t> K; Nakatsuka M; Ishii K; Sasaki A; </a:t>
            </a:r>
            <a:r>
              <a:rPr lang="en-US" sz="1400" dirty="0" err="1"/>
              <a:t>Oishi</a:t>
            </a:r>
            <a:r>
              <a:rPr lang="en-US" sz="1400" dirty="0"/>
              <a:t> T; Sato T; </a:t>
            </a:r>
            <a:r>
              <a:rPr lang="en-US" sz="1400" dirty="0" err="1"/>
              <a:t>Okahisa</a:t>
            </a:r>
            <a:r>
              <a:rPr lang="en-US" sz="1400" dirty="0"/>
              <a:t> Y; Matsumoto Y; </a:t>
            </a:r>
            <a:r>
              <a:rPr lang="en-US" sz="1400" dirty="0" err="1"/>
              <a:t>Namba</a:t>
            </a:r>
            <a:r>
              <a:rPr lang="en-US" sz="1400" dirty="0"/>
              <a:t> Y; </a:t>
            </a:r>
            <a:r>
              <a:rPr lang="en-US" sz="1400" dirty="0" err="1"/>
              <a:t>Kimata</a:t>
            </a:r>
            <a:r>
              <a:rPr lang="en-US" sz="1400" dirty="0"/>
              <a:t> Y; Kuroda S. (2009). Association study of gender identity disorder and sex hormone-related genes. </a:t>
            </a:r>
            <a:r>
              <a:rPr lang="en-US" sz="1400" dirty="0" err="1"/>
              <a:t>Prog</a:t>
            </a:r>
            <a:r>
              <a:rPr lang="en-US" sz="1400" dirty="0"/>
              <a:t> </a:t>
            </a:r>
            <a:r>
              <a:rPr lang="en-US" sz="1400" dirty="0" err="1"/>
              <a:t>Neuropsychopharmacol</a:t>
            </a:r>
            <a:r>
              <a:rPr lang="en-US" sz="1400" dirty="0"/>
              <a:t> </a:t>
            </a:r>
            <a:r>
              <a:rPr lang="en-US" sz="1400" dirty="0" err="1"/>
              <a:t>Biol</a:t>
            </a:r>
            <a:r>
              <a:rPr lang="en-US" sz="1400" dirty="0"/>
              <a:t> Psychiatry, 33(7):1241-4, October,  </a:t>
            </a:r>
          </a:p>
          <a:p>
            <a:pPr marL="0" indent="0">
              <a:buNone/>
            </a:pPr>
            <a:r>
              <a:rPr lang="en-US" sz="1400" dirty="0"/>
              <a:t>http://www.sciencedirect.com/science/article/pii/S027858460900222X</a:t>
            </a:r>
          </a:p>
        </p:txBody>
      </p:sp>
    </p:spTree>
    <p:extLst>
      <p:ext uri="{BB962C8B-B14F-4D97-AF65-F5344CB8AC3E}">
        <p14:creationId xmlns:p14="http://schemas.microsoft.com/office/powerpoint/2010/main" xmlns="" val="3532445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 (Cont’d)</a:t>
            </a:r>
            <a:endParaRPr lang="en-US" dirty="0"/>
          </a:p>
        </p:txBody>
      </p:sp>
      <p:sp>
        <p:nvSpPr>
          <p:cNvPr id="3" name="Content Placeholder 2"/>
          <p:cNvSpPr>
            <a:spLocks noGrp="1"/>
          </p:cNvSpPr>
          <p:nvPr>
            <p:ph idx="1"/>
          </p:nvPr>
        </p:nvSpPr>
        <p:spPr>
          <a:xfrm>
            <a:off x="457200" y="1295400"/>
            <a:ext cx="8229600" cy="4525963"/>
          </a:xfrm>
        </p:spPr>
        <p:txBody>
          <a:bodyPr>
            <a:noAutofit/>
          </a:bodyPr>
          <a:lstStyle/>
          <a:p>
            <a:pPr marL="0" indent="0">
              <a:buNone/>
            </a:pPr>
            <a:r>
              <a:rPr lang="en-US" sz="1400" dirty="0"/>
              <a:t>Williams, C. (2015). Fact check: study shows transition makes trans people suicidal. </a:t>
            </a:r>
            <a:r>
              <a:rPr lang="en-US" sz="1400" dirty="0" err="1"/>
              <a:t>TransAdvocate</a:t>
            </a:r>
            <a:r>
              <a:rPr lang="en-US" sz="1400" dirty="0"/>
              <a:t>, November,</a:t>
            </a:r>
          </a:p>
          <a:p>
            <a:pPr marL="0" indent="0">
              <a:buNone/>
            </a:pPr>
            <a:r>
              <a:rPr lang="en-US" sz="1400" dirty="0"/>
              <a:t>http://transadvocate.com/fact-check-study-shows-transition-makes-trans-people-suicidal_n_15483.htm</a:t>
            </a:r>
          </a:p>
          <a:p>
            <a:pPr marL="0" indent="0">
              <a:buNone/>
            </a:pPr>
            <a:r>
              <a:rPr lang="en-US" sz="1400" dirty="0"/>
              <a:t> </a:t>
            </a:r>
          </a:p>
          <a:p>
            <a:pPr marL="0" indent="0">
              <a:buNone/>
            </a:pPr>
            <a:r>
              <a:rPr lang="en-US" sz="1400" dirty="0"/>
              <a:t>World Health Organization (2015). WHO highlights transgender and HIV issues with new policy brief. HIV/AIDS, October 7,</a:t>
            </a:r>
          </a:p>
          <a:p>
            <a:pPr marL="0" indent="0">
              <a:buNone/>
            </a:pPr>
            <a:r>
              <a:rPr lang="en-US" sz="1400" dirty="0"/>
              <a:t>http://www.who.int/hiv/mediacentre/news/transgender-hiv-policy-feature/en/</a:t>
            </a:r>
          </a:p>
          <a:p>
            <a:pPr marL="0" indent="0">
              <a:buNone/>
            </a:pPr>
            <a:r>
              <a:rPr lang="en-US" sz="1400" dirty="0"/>
              <a:t> </a:t>
            </a:r>
          </a:p>
          <a:p>
            <a:pPr marL="0" indent="0">
              <a:buNone/>
            </a:pPr>
            <a:r>
              <a:rPr lang="en-US" sz="1400" dirty="0"/>
              <a:t>World Health Organization (2015). Policy brief: Transgender people and HIV. July</a:t>
            </a:r>
          </a:p>
          <a:p>
            <a:pPr marL="0" indent="0">
              <a:buNone/>
            </a:pPr>
            <a:r>
              <a:rPr lang="en-US" sz="1400" dirty="0"/>
              <a:t>http://apps.who.int/iris/bitstream/10665/179517/1/WHO_HIV_2015.17_eng.pdf?ua=1</a:t>
            </a:r>
          </a:p>
          <a:p>
            <a:pPr marL="0" indent="0">
              <a:buNone/>
            </a:pPr>
            <a:r>
              <a:rPr lang="en-US" sz="1400" dirty="0"/>
              <a:t> </a:t>
            </a:r>
          </a:p>
          <a:p>
            <a:pPr marL="0" indent="0">
              <a:buNone/>
            </a:pPr>
            <a:r>
              <a:rPr lang="en-US" sz="1400" dirty="0" err="1"/>
              <a:t>Zucker</a:t>
            </a:r>
            <a:r>
              <a:rPr lang="en-US" sz="1400" dirty="0"/>
              <a:t>, K. J., &amp; Bradley, S. J. (1995). Gender identity disorder and psychosexual problems in children and adolescents. New York: Guilford Press.</a:t>
            </a:r>
          </a:p>
          <a:p>
            <a:pPr marL="0" indent="0">
              <a:buNone/>
            </a:pPr>
            <a:r>
              <a:rPr lang="en-US" sz="1400" dirty="0"/>
              <a:t> </a:t>
            </a:r>
          </a:p>
          <a:p>
            <a:pPr marL="0" indent="0">
              <a:buNone/>
            </a:pPr>
            <a:r>
              <a:rPr lang="en-US" sz="1400" dirty="0" err="1"/>
              <a:t>Zucker</a:t>
            </a:r>
            <a:r>
              <a:rPr lang="en-US" sz="1400" dirty="0"/>
              <a:t>, K. J., Owen, A., Bradley, S. J., &amp; </a:t>
            </a:r>
            <a:r>
              <a:rPr lang="en-US" sz="1400" dirty="0" err="1"/>
              <a:t>Ameeriar</a:t>
            </a:r>
            <a:r>
              <a:rPr lang="en-US" sz="1400" dirty="0"/>
              <a:t>, L. (2002). Gender-dysphoric</a:t>
            </a:r>
          </a:p>
          <a:p>
            <a:pPr marL="0" indent="0">
              <a:buNone/>
            </a:pPr>
            <a:r>
              <a:rPr lang="en-US" sz="1400" dirty="0"/>
              <a:t>children and adolescents: A comparative analysis of demographic characteristics</a:t>
            </a:r>
          </a:p>
          <a:p>
            <a:pPr marL="0" indent="0">
              <a:buNone/>
            </a:pPr>
            <a:r>
              <a:rPr lang="en-US" sz="1400" dirty="0"/>
              <a:t>and behavioral problems. Clinical Child Psychology and Psychiatry. 7, 398–411.</a:t>
            </a:r>
          </a:p>
          <a:p>
            <a:pPr marL="0" indent="0">
              <a:buNone/>
            </a:pPr>
            <a:r>
              <a:rPr lang="en-US" sz="1400" dirty="0"/>
              <a:t> </a:t>
            </a:r>
          </a:p>
          <a:p>
            <a:pPr marL="0" indent="0">
              <a:buNone/>
            </a:pPr>
            <a:r>
              <a:rPr lang="en-US" sz="1400" dirty="0" err="1"/>
              <a:t>Zucker</a:t>
            </a:r>
            <a:r>
              <a:rPr lang="en-US" sz="1400" dirty="0"/>
              <a:t>, K. J., Bradley, S. J., Owen-Anderson, A., </a:t>
            </a:r>
            <a:r>
              <a:rPr lang="en-US" sz="1400" dirty="0" err="1"/>
              <a:t>Kibblewhite</a:t>
            </a:r>
            <a:r>
              <a:rPr lang="en-US" sz="1400" dirty="0"/>
              <a:t>, S. J., Wood, H., Singh, D., &amp; Choi, K. (2012). Demographics, behavior problems, and psychosexual characteristics of adolescents with gender identity disorder or </a:t>
            </a:r>
            <a:r>
              <a:rPr lang="en-US" sz="1400" dirty="0" err="1"/>
              <a:t>transvestic</a:t>
            </a:r>
            <a:r>
              <a:rPr lang="en-US" sz="1400" dirty="0"/>
              <a:t> fetishism. Journal of Sex and Marital Therapy, 38, 151–189. </a:t>
            </a:r>
          </a:p>
        </p:txBody>
      </p:sp>
    </p:spTree>
    <p:extLst>
      <p:ext uri="{BB962C8B-B14F-4D97-AF65-F5344CB8AC3E}">
        <p14:creationId xmlns:p14="http://schemas.microsoft.com/office/powerpoint/2010/main" xmlns="" val="38764371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 am here…</a:t>
            </a:r>
            <a:endParaRPr lang="en-US" dirty="0"/>
          </a:p>
        </p:txBody>
      </p:sp>
      <p:sp>
        <p:nvSpPr>
          <p:cNvPr id="3" name="Content Placeholder 2"/>
          <p:cNvSpPr>
            <a:spLocks noGrp="1"/>
          </p:cNvSpPr>
          <p:nvPr>
            <p:ph idx="1"/>
          </p:nvPr>
        </p:nvSpPr>
        <p:spPr>
          <a:xfrm>
            <a:off x="457200" y="1371600"/>
            <a:ext cx="8382000" cy="5029200"/>
          </a:xfrm>
        </p:spPr>
        <p:txBody>
          <a:bodyPr>
            <a:normAutofit fontScale="92500" lnSpcReduction="10000"/>
          </a:bodyPr>
          <a:lstStyle/>
          <a:p>
            <a:r>
              <a:rPr lang="en-US" dirty="0" smtClean="0"/>
              <a:t>Political situation in US for transgender people is at a cross roads</a:t>
            </a:r>
          </a:p>
          <a:p>
            <a:r>
              <a:rPr lang="en-US" dirty="0" smtClean="0"/>
              <a:t>Research makes a difference in public policy (good or bad)</a:t>
            </a:r>
          </a:p>
          <a:p>
            <a:r>
              <a:rPr lang="en-US" dirty="0" smtClean="0"/>
              <a:t>Often, researchers don’t know how it is being used</a:t>
            </a:r>
          </a:p>
          <a:p>
            <a:r>
              <a:rPr lang="en-US" dirty="0" smtClean="0"/>
              <a:t>Studies, resolutions, and interview quotes all have staying power, effects, and potential unintended consequences</a:t>
            </a:r>
          </a:p>
          <a:p>
            <a:r>
              <a:rPr lang="en-US" dirty="0" smtClean="0"/>
              <a:t>Moral obligation to do no harm to population you are studying</a:t>
            </a:r>
          </a:p>
          <a:p>
            <a:r>
              <a:rPr lang="en-US" dirty="0" smtClean="0"/>
              <a:t>Crazy neighbor analogy</a:t>
            </a:r>
          </a:p>
          <a:p>
            <a:pPr lvl="1"/>
            <a:r>
              <a:rPr lang="en-US" dirty="0" smtClean="0"/>
              <a:t>What if you knew? Or could have prevented?</a:t>
            </a:r>
            <a:endParaRPr lang="en-US" dirty="0"/>
          </a:p>
        </p:txBody>
      </p:sp>
    </p:spTree>
    <p:extLst>
      <p:ext uri="{BB962C8B-B14F-4D97-AF65-F5344CB8AC3E}">
        <p14:creationId xmlns:p14="http://schemas.microsoft.com/office/powerpoint/2010/main" xmlns="" val="3791601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 (</a:t>
            </a:r>
            <a:r>
              <a:rPr lang="en-US" dirty="0" err="1" smtClean="0"/>
              <a:t>Con’td</a:t>
            </a:r>
            <a:r>
              <a:rPr lang="en-US" dirty="0" smtClean="0"/>
              <a:t>)</a:t>
            </a:r>
            <a:endParaRPr lang="en-US" dirty="0"/>
          </a:p>
        </p:txBody>
      </p:sp>
      <p:sp>
        <p:nvSpPr>
          <p:cNvPr id="3" name="Content Placeholder 2"/>
          <p:cNvSpPr>
            <a:spLocks noGrp="1"/>
          </p:cNvSpPr>
          <p:nvPr>
            <p:ph idx="1"/>
          </p:nvPr>
        </p:nvSpPr>
        <p:spPr>
          <a:xfrm>
            <a:off x="4419600" y="1295400"/>
            <a:ext cx="4724400" cy="4876800"/>
          </a:xfrm>
        </p:spPr>
        <p:txBody>
          <a:bodyPr>
            <a:normAutofit/>
          </a:bodyPr>
          <a:lstStyle/>
          <a:p>
            <a:pPr marL="0" indent="0">
              <a:buNone/>
            </a:pPr>
            <a:r>
              <a:rPr lang="en-US" b="1" dirty="0" smtClean="0"/>
              <a:t>Mari </a:t>
            </a:r>
            <a:r>
              <a:rPr lang="en-US" b="1" dirty="0" err="1" smtClean="0"/>
              <a:t>Brighe</a:t>
            </a:r>
            <a:r>
              <a:rPr lang="en-US" dirty="0"/>
              <a:t> is a queer lady </a:t>
            </a:r>
            <a:r>
              <a:rPr lang="en-US" dirty="0" smtClean="0"/>
              <a:t>neuro-scientist </a:t>
            </a:r>
            <a:r>
              <a:rPr lang="en-US" dirty="0"/>
              <a:t>and educator from Detroit, who skillfully avoids working on her genetics dissertation by writing about queer and trans life, nerd culture, feminism, and science. </a:t>
            </a:r>
            <a:r>
              <a:rPr lang="en-US" dirty="0" smtClean="0"/>
              <a:t>She </a:t>
            </a:r>
            <a:r>
              <a:rPr lang="en-US" dirty="0"/>
              <a:t>is a contributing writer </a:t>
            </a:r>
            <a:r>
              <a:rPr lang="en-US" dirty="0" smtClean="0"/>
              <a:t>for </a:t>
            </a:r>
            <a:r>
              <a:rPr lang="en-US" dirty="0" err="1" smtClean="0"/>
              <a:t>TransAdvocate</a:t>
            </a:r>
            <a:r>
              <a:rPr lang="en-US" dirty="0" smtClean="0"/>
              <a:t>, </a:t>
            </a:r>
            <a:r>
              <a:rPr lang="en-US" dirty="0" err="1" smtClean="0"/>
              <a:t>Autostraddle</a:t>
            </a:r>
            <a:r>
              <a:rPr lang="en-US" dirty="0" smtClean="0"/>
              <a:t>, and Bustle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1600200"/>
            <a:ext cx="4267200" cy="4267200"/>
          </a:xfrm>
          <a:prstGeom prst="rect">
            <a:avLst/>
          </a:prstGeom>
        </p:spPr>
      </p:pic>
    </p:spTree>
    <p:extLst>
      <p:ext uri="{BB962C8B-B14F-4D97-AF65-F5344CB8AC3E}">
        <p14:creationId xmlns:p14="http://schemas.microsoft.com/office/powerpoint/2010/main" xmlns="" val="334234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of the Discourse</a:t>
            </a:r>
            <a:endParaRPr lang="en-US" dirty="0"/>
          </a:p>
        </p:txBody>
      </p:sp>
      <p:sp>
        <p:nvSpPr>
          <p:cNvPr id="5" name="Title 1"/>
          <p:cNvSpPr txBox="1">
            <a:spLocks/>
          </p:cNvSpPr>
          <p:nvPr/>
        </p:nvSpPr>
        <p:spPr>
          <a:xfrm>
            <a:off x="113212" y="5181600"/>
            <a:ext cx="8915400" cy="1371600"/>
          </a:xfrm>
          <a:prstGeom prst="rect">
            <a:avLst/>
          </a:prstGeom>
        </p:spPr>
        <p:txBody>
          <a:bodyPr vert="horz" lIns="91440" tIns="45720" rIns="91440" bIns="45720" rtlCol="0" anchor="ct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i="1" dirty="0" smtClean="0"/>
              <a:t>“</a:t>
            </a:r>
            <a:r>
              <a:rPr lang="en-US" i="1" dirty="0"/>
              <a:t>If you are a dad, I pray you will protect your little girls from men who walk in unannounced, unzip their pants and urinate in front of them. If this had happened 100 years ago, someone might have been shot. Where is today’s </a:t>
            </a:r>
            <a:r>
              <a:rPr lang="en-US" i="1" dirty="0" smtClean="0"/>
              <a:t>manhood?” </a:t>
            </a:r>
            <a:r>
              <a:rPr lang="en-US" dirty="0" smtClean="0"/>
              <a:t>– Dr. James Dobson, Founder of Focus on the Family,  May 30</a:t>
            </a:r>
            <a:r>
              <a:rPr lang="en-US" baseline="30000" dirty="0" smtClean="0"/>
              <a:t>th</a:t>
            </a:r>
            <a:r>
              <a:rPr lang="en-US" dirty="0" smtClean="0"/>
              <a:t>, 2016</a:t>
            </a:r>
            <a:endParaRPr lang="en-US" b="1" dirty="0"/>
          </a:p>
        </p:txBody>
      </p:sp>
      <p:pic>
        <p:nvPicPr>
          <p:cNvPr id="3" name="Picture 2" descr="http://lifenews.wpengine.netdna-cdn.com/wp-content/uploads/2013/05/dobsn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89512" y="1289239"/>
            <a:ext cx="7162800" cy="38923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99042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Excerpts of SBC Resolution</a:t>
            </a:r>
            <a:endParaRPr lang="en-US" dirty="0"/>
          </a:p>
        </p:txBody>
      </p:sp>
      <p:sp>
        <p:nvSpPr>
          <p:cNvPr id="5" name="Title 1"/>
          <p:cNvSpPr txBox="1">
            <a:spLocks/>
          </p:cNvSpPr>
          <p:nvPr/>
        </p:nvSpPr>
        <p:spPr>
          <a:xfrm>
            <a:off x="228600" y="1600200"/>
            <a:ext cx="8915400" cy="52578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200" dirty="0" smtClean="0"/>
              <a:t>RESOLVED</a:t>
            </a:r>
            <a:r>
              <a:rPr lang="en-US" sz="2200" dirty="0" smtClean="0"/>
              <a:t>, That the messengers to the Southern Baptist Convention meeting in Baltimore, Maryland, June 10–11, 2014, affirm God’s good design that gender identity is determined by biological sex and not by one’s self-perception—a perception which is often influenced by fallen human nature in ways contrary to God’s design (</a:t>
            </a:r>
            <a:r>
              <a:rPr lang="en-US" sz="2200" dirty="0" smtClean="0">
                <a:hlinkClick r:id="rId3"/>
              </a:rPr>
              <a:t>Ephesians 4:17–18</a:t>
            </a:r>
            <a:r>
              <a:rPr lang="en-US" sz="2200" dirty="0" smtClean="0"/>
              <a:t>)…</a:t>
            </a:r>
          </a:p>
          <a:p>
            <a:pPr algn="l"/>
            <a:endParaRPr lang="en-US" sz="2200" dirty="0" smtClean="0"/>
          </a:p>
          <a:p>
            <a:pPr algn="l"/>
            <a:r>
              <a:rPr lang="en-US" sz="2200" dirty="0" smtClean="0"/>
              <a:t>RESOLVED, That we oppose efforts to alter one’s bodily identity (e.g., cross-sex hormone therapy, gender reassignment surgery) to refashion it to conform with one’s perceived gender identity; and be it </a:t>
            </a:r>
            <a:r>
              <a:rPr lang="en-US" sz="2200" dirty="0" smtClean="0"/>
              <a:t>further</a:t>
            </a:r>
          </a:p>
          <a:p>
            <a:pPr algn="l"/>
            <a:endParaRPr lang="en-US" sz="2200" dirty="0" smtClean="0"/>
          </a:p>
          <a:p>
            <a:pPr algn="l"/>
            <a:r>
              <a:rPr lang="en-US" sz="2200" dirty="0" smtClean="0"/>
              <a:t>RESOLVED, That we continue to oppose steadfastly all efforts by any governing official or body to validate transgender identity as morally praiseworthy (</a:t>
            </a:r>
            <a:r>
              <a:rPr lang="en-US" sz="2200" dirty="0" smtClean="0">
                <a:hlinkClick r:id="rId4"/>
              </a:rPr>
              <a:t>Isaiah 5:20</a:t>
            </a:r>
            <a:r>
              <a:rPr lang="en-US" sz="2200" dirty="0" smtClean="0"/>
              <a:t>)…</a:t>
            </a:r>
          </a:p>
          <a:p>
            <a:pPr algn="l"/>
            <a:endParaRPr lang="en-US" sz="2200" dirty="0" smtClean="0"/>
          </a:p>
          <a:p>
            <a:pPr algn="l"/>
            <a:r>
              <a:rPr lang="en-US" sz="2200" dirty="0" smtClean="0"/>
              <a:t>RESOLVED, That we oppose all cultural efforts to validate claims to transgender identity; and be it </a:t>
            </a:r>
            <a:r>
              <a:rPr lang="en-US" sz="2200" dirty="0" smtClean="0"/>
              <a:t>finally…</a:t>
            </a:r>
          </a:p>
          <a:p>
            <a:pPr algn="l"/>
            <a:endParaRPr lang="en-US" sz="1600" dirty="0" smtClean="0"/>
          </a:p>
          <a:p>
            <a:pPr algn="l"/>
            <a:endParaRPr lang="en-US" sz="1600" dirty="0" smtClean="0"/>
          </a:p>
          <a:p>
            <a:pPr algn="l"/>
            <a:endParaRPr lang="en-US" sz="1600" b="1" dirty="0" smtClean="0"/>
          </a:p>
          <a:p>
            <a:pPr algn="l"/>
            <a:endParaRPr lang="en-US" sz="1600" b="1" dirty="0"/>
          </a:p>
        </p:txBody>
      </p:sp>
    </p:spTree>
    <p:extLst>
      <p:ext uri="{BB962C8B-B14F-4D97-AF65-F5344CB8AC3E}">
        <p14:creationId xmlns:p14="http://schemas.microsoft.com/office/powerpoint/2010/main" xmlns="" val="1999042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Research Council (FRC)</a:t>
            </a:r>
            <a:endParaRPr lang="en-US" dirty="0"/>
          </a:p>
        </p:txBody>
      </p:sp>
      <p:sp>
        <p:nvSpPr>
          <p:cNvPr id="3" name="Content Placeholder 2"/>
          <p:cNvSpPr>
            <a:spLocks noGrp="1"/>
          </p:cNvSpPr>
          <p:nvPr>
            <p:ph idx="1"/>
          </p:nvPr>
        </p:nvSpPr>
        <p:spPr>
          <a:xfrm>
            <a:off x="457200" y="1371600"/>
            <a:ext cx="8382000" cy="5029200"/>
          </a:xfrm>
        </p:spPr>
        <p:txBody>
          <a:bodyPr>
            <a:normAutofit fontScale="92500" lnSpcReduction="20000"/>
          </a:bodyPr>
          <a:lstStyle/>
          <a:p>
            <a:r>
              <a:rPr lang="en-US" dirty="0" smtClean="0"/>
              <a:t>Founded by James Dobson</a:t>
            </a:r>
          </a:p>
          <a:p>
            <a:pPr lvl="1"/>
            <a:r>
              <a:rPr lang="en-US" dirty="0" smtClean="0"/>
              <a:t>Dobson called, “Most influential Evangelical in America” by Time Magazine</a:t>
            </a:r>
          </a:p>
          <a:p>
            <a:pPr lvl="1"/>
            <a:r>
              <a:rPr lang="en-US" dirty="0" smtClean="0"/>
              <a:t>Focus on the Family, is the largest evangelical org in U.S. w/ $95m budget</a:t>
            </a:r>
          </a:p>
          <a:p>
            <a:r>
              <a:rPr lang="en-US" dirty="0" smtClean="0"/>
              <a:t>Conservative Christian lobbying </a:t>
            </a:r>
            <a:r>
              <a:rPr lang="en-US" dirty="0"/>
              <a:t>o</a:t>
            </a:r>
            <a:r>
              <a:rPr lang="en-US" dirty="0" smtClean="0"/>
              <a:t>rganization</a:t>
            </a:r>
          </a:p>
          <a:p>
            <a:r>
              <a:rPr lang="en-US" dirty="0" smtClean="0"/>
              <a:t>Designated a hate group by Southern Poverty Law Center</a:t>
            </a:r>
          </a:p>
          <a:p>
            <a:pPr lvl="1"/>
            <a:r>
              <a:rPr lang="en-US" dirty="0" smtClean="0"/>
              <a:t>Same designation given to Klan, Neo-Nazi </a:t>
            </a:r>
            <a:r>
              <a:rPr lang="en-US" dirty="0" smtClean="0"/>
              <a:t>groups</a:t>
            </a:r>
          </a:p>
          <a:p>
            <a:pPr lvl="1"/>
            <a:r>
              <a:rPr lang="en-US" dirty="0" smtClean="0"/>
              <a:t>Financially supported Uganda’s “kill the gays” law</a:t>
            </a:r>
            <a:endParaRPr lang="en-US" dirty="0" smtClean="0"/>
          </a:p>
          <a:p>
            <a:r>
              <a:rPr lang="en-US" dirty="0" smtClean="0"/>
              <a:t>Over $17m in revenue in 2014</a:t>
            </a:r>
          </a:p>
          <a:p>
            <a:r>
              <a:rPr lang="en-US" dirty="0" smtClean="0"/>
              <a:t>Based in Washington D.C.</a:t>
            </a:r>
          </a:p>
          <a:p>
            <a:r>
              <a:rPr lang="en-US" dirty="0" smtClean="0"/>
              <a:t>Provides support / media framing for anti trans legislation across US</a:t>
            </a:r>
            <a:endParaRPr lang="en-US" dirty="0"/>
          </a:p>
        </p:txBody>
      </p:sp>
    </p:spTree>
    <p:extLst>
      <p:ext uri="{BB962C8B-B14F-4D97-AF65-F5344CB8AC3E}">
        <p14:creationId xmlns:p14="http://schemas.microsoft.com/office/powerpoint/2010/main" xmlns="" val="3791601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6" y="6019800"/>
            <a:ext cx="8734647" cy="609600"/>
          </a:xfrm>
        </p:spPr>
        <p:txBody>
          <a:bodyPr>
            <a:normAutofit fontScale="90000"/>
          </a:bodyPr>
          <a:lstStyle/>
          <a:p>
            <a:r>
              <a:rPr lang="en-US" sz="2400" i="1" dirty="0" smtClean="0"/>
              <a:t>Peter </a:t>
            </a:r>
            <a:r>
              <a:rPr lang="en-US" sz="2400" i="1" dirty="0" err="1" smtClean="0"/>
              <a:t>Spriggs</a:t>
            </a:r>
            <a:r>
              <a:rPr lang="en-US" sz="2400" i="1" dirty="0" smtClean="0"/>
              <a:t>, Senior Fellow for Policy Research at FRC on CNN</a:t>
            </a:r>
            <a:endParaRPr lang="en-US" sz="2400" i="1" dirty="0"/>
          </a:p>
        </p:txBody>
      </p:sp>
      <p:pic>
        <p:nvPicPr>
          <p:cNvPr id="1026" name="Picture 2" descr="http://www.rawstory.com/wp-content/uploads/2016/04/cnn_nd_sprigg_160404a-2-800x4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219200"/>
            <a:ext cx="8789582" cy="4724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432391" y="304800"/>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t>FRC in the Media</a:t>
            </a:r>
            <a:endParaRPr lang="en-US" dirty="0"/>
          </a:p>
        </p:txBody>
      </p:sp>
    </p:spTree>
    <p:extLst>
      <p:ext uri="{BB962C8B-B14F-4D97-AF65-F5344CB8AC3E}">
        <p14:creationId xmlns:p14="http://schemas.microsoft.com/office/powerpoint/2010/main" xmlns="" val="2536406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FRC’s Legislative Goals</a:t>
            </a:r>
            <a:endParaRPr lang="en-US" dirty="0"/>
          </a:p>
        </p:txBody>
      </p:sp>
      <p:sp>
        <p:nvSpPr>
          <p:cNvPr id="3" name="Content Placeholder 2"/>
          <p:cNvSpPr>
            <a:spLocks noGrp="1"/>
          </p:cNvSpPr>
          <p:nvPr>
            <p:ph idx="1"/>
          </p:nvPr>
        </p:nvSpPr>
        <p:spPr>
          <a:xfrm>
            <a:off x="381000" y="2514600"/>
            <a:ext cx="8229600" cy="4267200"/>
          </a:xfrm>
        </p:spPr>
        <p:txBody>
          <a:bodyPr>
            <a:normAutofit fontScale="92500" lnSpcReduction="10000"/>
          </a:bodyPr>
          <a:lstStyle/>
          <a:p>
            <a:pPr marL="514350" indent="-514350">
              <a:buAutoNum type="arabicPeriod"/>
            </a:pPr>
            <a:r>
              <a:rPr lang="en-US" dirty="0" smtClean="0"/>
              <a:t>Government should not legally recognize gender changes</a:t>
            </a:r>
          </a:p>
          <a:p>
            <a:pPr marL="514350" indent="-514350">
              <a:buAutoNum type="arabicPeriod"/>
            </a:pPr>
            <a:r>
              <a:rPr lang="en-US" dirty="0" smtClean="0"/>
              <a:t>Oppose legal protections for transgender people as a protected class (cite teaching, bathrooms)</a:t>
            </a:r>
          </a:p>
          <a:p>
            <a:pPr marL="514350" indent="-514350">
              <a:buAutoNum type="arabicPeriod"/>
            </a:pPr>
            <a:r>
              <a:rPr lang="en-US" dirty="0" smtClean="0"/>
              <a:t>Oppose government entities providing any medical care to transgender people</a:t>
            </a:r>
          </a:p>
          <a:p>
            <a:pPr marL="514350" indent="-514350">
              <a:buAutoNum type="arabicPeriod"/>
            </a:pPr>
            <a:r>
              <a:rPr lang="en-US" dirty="0" smtClean="0"/>
              <a:t>Oppose any effort to require insurers to cover affirming trans specific health care</a:t>
            </a:r>
          </a:p>
          <a:p>
            <a:pPr marL="514350" indent="-514350">
              <a:buAutoNum type="arabicPeriod"/>
            </a:pPr>
            <a:r>
              <a:rPr lang="en-US" dirty="0" smtClean="0"/>
              <a:t>Prevent transgender people from serving in the military</a:t>
            </a:r>
          </a:p>
          <a:p>
            <a:pPr marL="514350" indent="-514350">
              <a:buAutoNum type="arabicPeriod"/>
            </a:pPr>
            <a:endParaRPr lang="en-US" dirty="0"/>
          </a:p>
        </p:txBody>
      </p:sp>
      <p:sp>
        <p:nvSpPr>
          <p:cNvPr id="4" name="Title 1"/>
          <p:cNvSpPr txBox="1">
            <a:spLocks/>
          </p:cNvSpPr>
          <p:nvPr/>
        </p:nvSpPr>
        <p:spPr>
          <a:xfrm>
            <a:off x="0" y="1295400"/>
            <a:ext cx="9144000" cy="1143000"/>
          </a:xfrm>
          <a:prstGeom prst="rect">
            <a:avLst/>
          </a:prstGeom>
          <a:solidFill>
            <a:schemeClr val="accent1">
              <a:lumMod val="60000"/>
              <a:lumOff val="40000"/>
            </a:schemeClr>
          </a:solidFill>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Overarching objective: make it impossible to function as a transgender person in the US</a:t>
            </a:r>
            <a:endParaRPr lang="en-US" b="1" dirty="0"/>
          </a:p>
        </p:txBody>
      </p:sp>
    </p:spTree>
    <p:extLst>
      <p:ext uri="{BB962C8B-B14F-4D97-AF65-F5344CB8AC3E}">
        <p14:creationId xmlns:p14="http://schemas.microsoft.com/office/powerpoint/2010/main" xmlns="" val="21187186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697</TotalTime>
  <Words>1844</Words>
  <Application>Microsoft Office PowerPoint</Application>
  <PresentationFormat>On-screen Show (4:3)</PresentationFormat>
  <Paragraphs>353</Paragraphs>
  <Slides>26</Slides>
  <Notes>14</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Apex</vt:lpstr>
      <vt:lpstr>How Research is Being (Mis)Used to Support the Marginalization of Transgender People</vt:lpstr>
      <vt:lpstr>Introductions</vt:lpstr>
      <vt:lpstr>Why I am here…</vt:lpstr>
      <vt:lpstr>Introductions (Con’td)</vt:lpstr>
      <vt:lpstr>State of the Discourse</vt:lpstr>
      <vt:lpstr>Excerpts of SBC Resolution</vt:lpstr>
      <vt:lpstr>Family Research Council (FRC)</vt:lpstr>
      <vt:lpstr>Peter Spriggs, Senior Fellow for Policy Research at FRC on CNN</vt:lpstr>
      <vt:lpstr>FRC’s Legislative Goals</vt:lpstr>
      <vt:lpstr>Anti-Transgender Bills</vt:lpstr>
      <vt:lpstr>Use of Research by FRC as Justification </vt:lpstr>
      <vt:lpstr>Other (Non FRC) Talking Points</vt:lpstr>
      <vt:lpstr>How Research is Misused</vt:lpstr>
      <vt:lpstr>How Politicians are Misusing Research</vt:lpstr>
      <vt:lpstr>Politicians Misusing Research (Cont’d)</vt:lpstr>
      <vt:lpstr>Misuse by Religious Based Providers</vt:lpstr>
      <vt:lpstr>Misuse of Research in Government</vt:lpstr>
      <vt:lpstr>WPATH in the Media</vt:lpstr>
      <vt:lpstr>Recommendations</vt:lpstr>
      <vt:lpstr>Slide 20</vt:lpstr>
      <vt:lpstr>References</vt:lpstr>
      <vt:lpstr>References (Cont’d)</vt:lpstr>
      <vt:lpstr>References (Cont’d)</vt:lpstr>
      <vt:lpstr>References (Cont’d)</vt:lpstr>
      <vt:lpstr>References (Cont’d)</vt:lpstr>
      <vt:lpstr>References (Cont’d)</vt:lpstr>
    </vt:vector>
  </TitlesOfParts>
  <Company>RAND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Research is Being (Mis)Used to Support the Marginalization of Transgender People</dc:title>
  <dc:creator>RAND Authorized User</dc:creator>
  <cp:lastModifiedBy>Brynn</cp:lastModifiedBy>
  <cp:revision>42</cp:revision>
  <dcterms:created xsi:type="dcterms:W3CDTF">2016-06-12T11:18:02Z</dcterms:created>
  <dcterms:modified xsi:type="dcterms:W3CDTF">2016-06-19T22:26:53Z</dcterms:modified>
</cp:coreProperties>
</file>